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hyperlink" Target="https://www.capvartis.com/blog/captives-and-the-total-cost-of-risk-a-strategic-lever-for-risk-efficiency" TargetMode="External"/><Relationship Id="rId2" Type="http://schemas.openxmlformats.org/officeDocument/2006/relationships/hyperlink" Target="https://captives.insure/insights/total-cost-of-risk" TargetMode="External"/><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hyperlink" Target="https://www.captive.com/captives-101/what-is-captive-insurance" TargetMode="External"/><Relationship Id="rId2" Type="http://schemas.openxmlformats.org/officeDocument/2006/relationships/hyperlink" Target="https://content.naic.org/insurance-topics/captive-insurance-companies" TargetMode="External"/><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forc.org/Public/Public/Journals/2024/Articles/Fall/Vol35Ed3Article3.aspx" TargetMode="External"/><Relationship Id="rId2" Type="http://schemas.openxmlformats.org/officeDocument/2006/relationships/hyperlink" Target="https://content.naic.org/insurance-topics/captive-insurance-companies" TargetMode="External"/><Relationship Id="rId3" Type="http://schemas.openxmlformats.org/officeDocument/2006/relationships/hyperlink" Target="https://larsco.com/blog/captives-101-a-guide-to-the-different-types-of-captives" TargetMode="External"/><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hyperlink" Target="https://www.capvartis.com/blog/captives-and-the-total-cost-of-risk-a-strategic-lever-for-risk-efficiency" TargetMode="External"/><Relationship Id="rId2" Type="http://schemas.openxmlformats.org/officeDocument/2006/relationships/hyperlink" Target="https://www.milliman.com/en/insight/captivating-savings-are-captives-more-profitable-than-other-forms-of-insurance" TargetMode="External"/><Relationship Id="rId3" Type="http://schemas.openxmlformats.org/officeDocument/2006/relationships/hyperlink" Target="https://captives.insure/insights/c.i-renews-coastal-multi-state-real-estate-captive" TargetMode="External"/><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www.milliman.com/en/insight/captivating-savings-are-captives-more-profitable-than-other-forms-of-insurance" TargetMode="External"/><Relationship Id="rId2" Type="http://schemas.openxmlformats.org/officeDocument/2006/relationships/hyperlink" Target="https://captives.insure/insights/the-risk-retention-spectrum-from-guaranteed-cost-to-self-insurance" TargetMode="External"/><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hyperlink" Target="https://www.capvartis.com/blog/captives-and-the-total-cost-of-risk-a-strategic-lever-for-risk-efficiency" TargetMode="External"/><Relationship Id="rId2" Type="http://schemas.openxmlformats.org/officeDocument/2006/relationships/hyperlink" Target="https://dealerre.com/feeds/blog/831b-captive-tax-benefits" TargetMode="External"/><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s://www.eisneramper.com/insights/tax/831b-small-captive-insurance-target-0414/" TargetMode="External"/><Relationship Id="rId2" Type="http://schemas.openxmlformats.org/officeDocument/2006/relationships/hyperlink" Target="https://www.oxfordrmg.com/taxation-legal/revenue-rulings/" TargetMode="External"/><Relationship Id="rId3" Type="http://schemas.openxmlformats.org/officeDocument/2006/relationships/hyperlink" Target="https://dealerre.com/feeds/blog/831b-captive-tax-benefits" TargetMode="External"/><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www.eisneramper.com/insights/tax/831b-small-captive-insurance-target-0414/" TargetMode="External"/><Relationship Id="rId2" Type="http://schemas.openxmlformats.org/officeDocument/2006/relationships/hyperlink" Target="https://www.aon.com/risk-services/professional-services/retention-10-how-is-the-adequacy-of-a-captives-capital-assessed.jsp" TargetMode="External"/><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93F"/>
        </a:solidFill>
      </p:bgPr>
    </p:bg>
    <p:spTree>
      <p:nvGrpSpPr>
        <p:cNvPr id="1" name=""/>
        <p:cNvGrpSpPr/>
        <p:nvPr/>
      </p:nvGrpSpPr>
      <p:grpSpPr>
        <a:xfrm>
          <a:off x="0" y="0"/>
          <a:ext cx="0" cy="0"/>
          <a:chOff x="0" y="0"/>
          <a:chExt cx="0" cy="0"/>
        </a:xfrm>
      </p:grpSpPr>
      <p:sp>
        <p:nvSpPr>
          <p:cNvPr id="2" name="Shape 0"/>
          <p:cNvSpPr/>
          <p:nvPr/>
        </p:nvSpPr>
        <p:spPr>
          <a:xfrm>
            <a:off x="0" y="0"/>
            <a:ext cx="256032" cy="6858000"/>
          </a:xfrm>
          <a:prstGeom prst="rect">
            <a:avLst/>
          </a:prstGeom>
          <a:solidFill>
            <a:srgbClr val="C8862E"/>
          </a:solidFill>
          <a:ln w="12700">
            <a:solidFill>
              <a:srgbClr val="C8862E"/>
            </a:solidFill>
            <a:prstDash val="solid"/>
          </a:ln>
        </p:spPr>
      </p:sp>
      <p:sp>
        <p:nvSpPr>
          <p:cNvPr id="3" name="Text 1"/>
          <p:cNvSpPr/>
          <p:nvPr/>
        </p:nvSpPr>
        <p:spPr>
          <a:xfrm>
            <a:off x="822960" y="1554480"/>
            <a:ext cx="10515600" cy="457200"/>
          </a:xfrm>
          <a:prstGeom prst="rect">
            <a:avLst/>
          </a:prstGeom>
          <a:noFill/>
          <a:ln/>
        </p:spPr>
        <p:txBody>
          <a:bodyPr wrap="square" rtlCol="0" anchor="ctr"/>
          <a:lstStyle/>
          <a:p>
            <a:pPr indent="0" marL="0">
              <a:buNone/>
            </a:pPr>
            <a:r>
              <a:rPr lang="en-US" sz="1600" b="1" spc="300" kern="0" dirty="0">
                <a:solidFill>
                  <a:srgbClr val="C8862E"/>
                </a:solidFill>
                <a:latin typeface="Trebuchet MS" pitchFamily="34" charset="0"/>
                <a:ea typeface="Trebuchet MS" pitchFamily="34" charset="-122"/>
                <a:cs typeface="Trebuchet MS" pitchFamily="34" charset="-120"/>
              </a:rPr>
              <a:t>CAPTIVE INSURANCE</a:t>
            </a:r>
            <a:endParaRPr lang="en-US" sz="1600" dirty="0"/>
          </a:p>
        </p:txBody>
      </p:sp>
      <p:sp>
        <p:nvSpPr>
          <p:cNvPr id="4" name="Text 2"/>
          <p:cNvSpPr/>
          <p:nvPr/>
        </p:nvSpPr>
        <p:spPr>
          <a:xfrm>
            <a:off x="822960" y="2011680"/>
            <a:ext cx="10515600" cy="822960"/>
          </a:xfrm>
          <a:prstGeom prst="rect">
            <a:avLst/>
          </a:prstGeom>
          <a:noFill/>
          <a:ln/>
        </p:spPr>
        <p:txBody>
          <a:bodyPr wrap="square" rtlCol="0" anchor="t"/>
          <a:lstStyle/>
          <a:p>
            <a:pPr indent="0" marL="0">
              <a:buNone/>
            </a:pPr>
            <a:r>
              <a:rPr lang="en-US" sz="4600" b="1" dirty="0">
                <a:solidFill>
                  <a:srgbClr val="FFFFFF"/>
                </a:solidFill>
                <a:latin typeface="Trebuchet MS" pitchFamily="34" charset="0"/>
                <a:ea typeface="Trebuchet MS" pitchFamily="34" charset="-122"/>
                <a:cs typeface="Trebuchet MS" pitchFamily="34" charset="-120"/>
              </a:rPr>
              <a:t>Financing Risk and Safety</a:t>
            </a:r>
            <a:endParaRPr lang="en-US" sz="4600" dirty="0"/>
          </a:p>
        </p:txBody>
      </p:sp>
      <p:sp>
        <p:nvSpPr>
          <p:cNvPr id="5" name="Text 3"/>
          <p:cNvSpPr/>
          <p:nvPr/>
        </p:nvSpPr>
        <p:spPr>
          <a:xfrm>
            <a:off x="822960" y="2788920"/>
            <a:ext cx="10515600" cy="822960"/>
          </a:xfrm>
          <a:prstGeom prst="rect">
            <a:avLst/>
          </a:prstGeom>
          <a:noFill/>
          <a:ln/>
        </p:spPr>
        <p:txBody>
          <a:bodyPr wrap="square" rtlCol="0" anchor="t"/>
          <a:lstStyle/>
          <a:p>
            <a:pPr indent="0" marL="0">
              <a:buNone/>
            </a:pPr>
            <a:r>
              <a:rPr lang="en-US" sz="4600" b="1" dirty="0">
                <a:solidFill>
                  <a:srgbClr val="E9C98F"/>
                </a:solidFill>
                <a:latin typeface="Trebuchet MS" pitchFamily="34" charset="0"/>
                <a:ea typeface="Trebuchet MS" pitchFamily="34" charset="-122"/>
                <a:cs typeface="Trebuchet MS" pitchFamily="34" charset="-120"/>
              </a:rPr>
              <a:t>From Within</a:t>
            </a:r>
            <a:endParaRPr lang="en-US" sz="4600" dirty="0"/>
          </a:p>
        </p:txBody>
      </p:sp>
      <p:sp>
        <p:nvSpPr>
          <p:cNvPr id="6" name="Text 4"/>
          <p:cNvSpPr/>
          <p:nvPr/>
        </p:nvSpPr>
        <p:spPr>
          <a:xfrm>
            <a:off x="822960" y="3886200"/>
            <a:ext cx="9692640" cy="1005840"/>
          </a:xfrm>
          <a:prstGeom prst="rect">
            <a:avLst/>
          </a:prstGeom>
          <a:noFill/>
          <a:ln/>
        </p:spPr>
        <p:txBody>
          <a:bodyPr wrap="square" rtlCol="0" anchor="t"/>
          <a:lstStyle/>
          <a:p>
            <a:pPr indent="0" marL="0">
              <a:lnSpc>
                <a:spcPct val="120000"/>
              </a:lnSpc>
              <a:buNone/>
            </a:pPr>
            <a:r>
              <a:rPr lang="en-US" sz="1500" dirty="0">
                <a:solidFill>
                  <a:srgbClr val="D7DCE3"/>
                </a:solidFill>
                <a:latin typeface="Calibri" pitchFamily="34" charset="0"/>
                <a:ea typeface="Calibri" pitchFamily="34" charset="-122"/>
                <a:cs typeface="Calibri" pitchFamily="34" charset="-120"/>
              </a:rPr>
              <a:t>An introduction to captive insurance for manufacturing leadership —</a:t>
            </a:r>
            <a:endParaRPr lang="en-US" sz="1500" dirty="0"/>
          </a:p>
          <a:p>
            <a:pPr indent="0" marL="0">
              <a:lnSpc>
                <a:spcPct val="120000"/>
              </a:lnSpc>
              <a:buNone/>
            </a:pPr>
            <a:r>
              <a:rPr lang="en-US" sz="1500" dirty="0">
                <a:solidFill>
                  <a:srgbClr val="D7DCE3"/>
                </a:solidFill>
                <a:latin typeface="Calibri" pitchFamily="34" charset="0"/>
                <a:ea typeface="Calibri" pitchFamily="34" charset="-122"/>
                <a:cs typeface="Calibri" pitchFamily="34" charset="-120"/>
              </a:rPr>
              <a:t>retaining underwriting profit, stabilizing capacity, and funding loss-control investment</a:t>
            </a:r>
            <a:endParaRPr lang="en-US" sz="1500" dirty="0"/>
          </a:p>
          <a:p>
            <a:pPr indent="0" marL="0">
              <a:lnSpc>
                <a:spcPct val="120000"/>
              </a:lnSpc>
              <a:buNone/>
            </a:pPr>
            <a:r>
              <a:rPr lang="en-US" sz="1500" dirty="0">
                <a:solidFill>
                  <a:srgbClr val="D7DCE3"/>
                </a:solidFill>
                <a:latin typeface="Calibri" pitchFamily="34" charset="0"/>
                <a:ea typeface="Calibri" pitchFamily="34" charset="-122"/>
                <a:cs typeface="Calibri" pitchFamily="34" charset="-120"/>
              </a:rPr>
              <a:t>directly through your own insurance program.</a:t>
            </a:r>
            <a:endParaRPr lang="en-US" sz="1500" dirty="0"/>
          </a:p>
        </p:txBody>
      </p:sp>
      <p:sp>
        <p:nvSpPr>
          <p:cNvPr id="7" name="Text 5"/>
          <p:cNvSpPr/>
          <p:nvPr/>
        </p:nvSpPr>
        <p:spPr>
          <a:xfrm>
            <a:off x="822960" y="6126480"/>
            <a:ext cx="10515600" cy="365760"/>
          </a:xfrm>
          <a:prstGeom prst="rect">
            <a:avLst/>
          </a:prstGeom>
          <a:noFill/>
          <a:ln/>
        </p:spPr>
        <p:txBody>
          <a:bodyPr wrap="square" rtlCol="0" anchor="ctr"/>
          <a:lstStyle/>
          <a:p>
            <a:pPr indent="0" marL="0">
              <a:buNone/>
            </a:pPr>
            <a:r>
              <a:rPr lang="en-US" sz="1200" dirty="0">
                <a:solidFill>
                  <a:srgbClr val="8FA0B4"/>
                </a:solidFill>
                <a:latin typeface="Calibri" pitchFamily="34" charset="0"/>
                <a:ea typeface="Calibri" pitchFamily="34" charset="-122"/>
                <a:cs typeface="Calibri" pitchFamily="34" charset="-120"/>
              </a:rPr>
              <a:t>Prepared for Manufacturing Leadership  |  Risk &amp; Finance Briefing</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6293F"/>
        </a:solidFill>
      </p:bgPr>
    </p:bg>
    <p:spTree>
      <p:nvGrpSpPr>
        <p:cNvPr id="1" name=""/>
        <p:cNvGrpSpPr/>
        <p:nvPr/>
      </p:nvGrpSpPr>
      <p:grpSpPr>
        <a:xfrm>
          <a:off x="0" y="0"/>
          <a:ext cx="0" cy="0"/>
          <a:chOff x="0" y="0"/>
          <a:chExt cx="0" cy="0"/>
        </a:xfrm>
      </p:grpSpPr>
      <p:sp>
        <p:nvSpPr>
          <p:cNvPr id="2" name="Shape 0"/>
          <p:cNvSpPr/>
          <p:nvPr/>
        </p:nvSpPr>
        <p:spPr>
          <a:xfrm>
            <a:off x="0" y="0"/>
            <a:ext cx="256032" cy="6858000"/>
          </a:xfrm>
          <a:prstGeom prst="rect">
            <a:avLst/>
          </a:prstGeom>
          <a:solidFill>
            <a:srgbClr val="C8862E"/>
          </a:solidFill>
          <a:ln/>
        </p:spPr>
      </p:sp>
      <p:sp>
        <p:nvSpPr>
          <p:cNvPr id="3" name="Text 1"/>
          <p:cNvSpPr/>
          <p:nvPr/>
        </p:nvSpPr>
        <p:spPr>
          <a:xfrm>
            <a:off x="822960" y="548640"/>
            <a:ext cx="10515600" cy="365760"/>
          </a:xfrm>
          <a:prstGeom prst="rect">
            <a:avLst/>
          </a:prstGeom>
          <a:noFill/>
          <a:ln/>
        </p:spPr>
        <p:txBody>
          <a:bodyPr wrap="square" rtlCol="0" anchor="ctr"/>
          <a:lstStyle/>
          <a:p>
            <a:pPr indent="0" marL="0">
              <a:buNone/>
            </a:pPr>
            <a:r>
              <a:rPr lang="en-US" sz="1400" b="1" spc="300" kern="0" dirty="0">
                <a:solidFill>
                  <a:srgbClr val="C8862E"/>
                </a:solidFill>
                <a:latin typeface="Trebuchet MS" pitchFamily="34" charset="0"/>
                <a:ea typeface="Trebuchet MS" pitchFamily="34" charset="-122"/>
                <a:cs typeface="Trebuchet MS" pitchFamily="34" charset="-120"/>
              </a:rPr>
              <a:t>KEY TAKEAWAYS</a:t>
            </a:r>
            <a:endParaRPr lang="en-US" sz="1400" dirty="0"/>
          </a:p>
        </p:txBody>
      </p:sp>
      <p:sp>
        <p:nvSpPr>
          <p:cNvPr id="4" name="Text 2"/>
          <p:cNvSpPr/>
          <p:nvPr/>
        </p:nvSpPr>
        <p:spPr>
          <a:xfrm>
            <a:off x="822960" y="914400"/>
            <a:ext cx="10515600" cy="822960"/>
          </a:xfrm>
          <a:prstGeom prst="rect">
            <a:avLst/>
          </a:prstGeom>
          <a:noFill/>
          <a:ln/>
        </p:spPr>
        <p:txBody>
          <a:bodyPr wrap="square" rtlCol="0" anchor="t"/>
          <a:lstStyle/>
          <a:p>
            <a:pPr indent="0" marL="0">
              <a:buNone/>
            </a:pPr>
            <a:r>
              <a:rPr lang="en-US" sz="3200" b="1" dirty="0">
                <a:solidFill>
                  <a:srgbClr val="FFFFFF"/>
                </a:solidFill>
                <a:latin typeface="Trebuchet MS" pitchFamily="34" charset="0"/>
                <a:ea typeface="Trebuchet MS" pitchFamily="34" charset="-122"/>
                <a:cs typeface="Trebuchet MS" pitchFamily="34" charset="-120"/>
              </a:rPr>
              <a:t>A captive turns insurance from an expense into a strategic asset</a:t>
            </a:r>
            <a:endParaRPr lang="en-US" sz="3200" dirty="0"/>
          </a:p>
        </p:txBody>
      </p:sp>
      <p:sp>
        <p:nvSpPr>
          <p:cNvPr id="5" name="Text 3"/>
          <p:cNvSpPr/>
          <p:nvPr/>
        </p:nvSpPr>
        <p:spPr>
          <a:xfrm>
            <a:off x="822960" y="2148840"/>
            <a:ext cx="10515600" cy="685800"/>
          </a:xfrm>
          <a:prstGeom prst="rect">
            <a:avLst/>
          </a:prstGeom>
          <a:noFill/>
          <a:ln/>
        </p:spPr>
        <p:txBody>
          <a:bodyPr wrap="square" rtlCol="0" anchor="t"/>
          <a:lstStyle/>
          <a:p>
            <a:pPr indent="0" marL="0">
              <a:lnSpc>
                <a:spcPct val="120000"/>
              </a:lnSpc>
              <a:buNone/>
            </a:pPr>
            <a:r>
              <a:rPr lang="en-US" sz="1400" dirty="0">
                <a:solidFill>
                  <a:srgbClr val="E7ECF2"/>
                </a:solidFill>
                <a:latin typeface="Calibri" pitchFamily="34" charset="0"/>
                <a:ea typeface="Calibri" pitchFamily="34" charset="-122"/>
                <a:cs typeface="Calibri" pitchFamily="34" charset="-120"/>
              </a:rPr>
              <a:t>▪  Reduce TCOR by removing carrier profit loads, commissions, and taxes — funding losses at actuarial cost.</a:t>
            </a:r>
            <a:endParaRPr lang="en-US" sz="1400" dirty="0"/>
          </a:p>
        </p:txBody>
      </p:sp>
      <p:sp>
        <p:nvSpPr>
          <p:cNvPr id="6" name="Text 4"/>
          <p:cNvSpPr/>
          <p:nvPr/>
        </p:nvSpPr>
        <p:spPr>
          <a:xfrm>
            <a:off x="822960" y="2898648"/>
            <a:ext cx="10515600" cy="685800"/>
          </a:xfrm>
          <a:prstGeom prst="rect">
            <a:avLst/>
          </a:prstGeom>
          <a:noFill/>
          <a:ln/>
        </p:spPr>
        <p:txBody>
          <a:bodyPr wrap="square" rtlCol="0" anchor="t"/>
          <a:lstStyle/>
          <a:p>
            <a:pPr indent="0" marL="0">
              <a:lnSpc>
                <a:spcPct val="120000"/>
              </a:lnSpc>
              <a:buNone/>
            </a:pPr>
            <a:r>
              <a:rPr lang="en-US" sz="1400" dirty="0">
                <a:solidFill>
                  <a:srgbClr val="E7ECF2"/>
                </a:solidFill>
                <a:latin typeface="Calibri" pitchFamily="34" charset="0"/>
                <a:ea typeface="Calibri" pitchFamily="34" charset="-122"/>
                <a:cs typeface="Calibri" pitchFamily="34" charset="-120"/>
              </a:rPr>
              <a:t>▪  Stabilize risk capacity across the hard-market cycle with direct reinsurance access and smoothed premium.</a:t>
            </a:r>
            <a:endParaRPr lang="en-US" sz="1400" dirty="0"/>
          </a:p>
        </p:txBody>
      </p:sp>
      <p:sp>
        <p:nvSpPr>
          <p:cNvPr id="7" name="Text 5"/>
          <p:cNvSpPr/>
          <p:nvPr/>
        </p:nvSpPr>
        <p:spPr>
          <a:xfrm>
            <a:off x="822960" y="3648456"/>
            <a:ext cx="10515600" cy="685800"/>
          </a:xfrm>
          <a:prstGeom prst="rect">
            <a:avLst/>
          </a:prstGeom>
          <a:noFill/>
          <a:ln/>
        </p:spPr>
        <p:txBody>
          <a:bodyPr wrap="square" rtlCol="0" anchor="t"/>
          <a:lstStyle/>
          <a:p>
            <a:pPr indent="0" marL="0">
              <a:lnSpc>
                <a:spcPct val="120000"/>
              </a:lnSpc>
              <a:buNone/>
            </a:pPr>
            <a:r>
              <a:rPr lang="en-US" sz="1400" dirty="0">
                <a:solidFill>
                  <a:srgbClr val="E7ECF2"/>
                </a:solidFill>
                <a:latin typeface="Calibri" pitchFamily="34" charset="0"/>
                <a:ea typeface="Calibri" pitchFamily="34" charset="-122"/>
                <a:cs typeface="Calibri" pitchFamily="34" charset="-120"/>
              </a:rPr>
              <a:t>▪  Retain underwriting profit and investment income inside the firm rather than handing it to a carrier.</a:t>
            </a:r>
            <a:endParaRPr lang="en-US" sz="1400" dirty="0"/>
          </a:p>
        </p:txBody>
      </p:sp>
      <p:sp>
        <p:nvSpPr>
          <p:cNvPr id="8" name="Text 6"/>
          <p:cNvSpPr/>
          <p:nvPr/>
        </p:nvSpPr>
        <p:spPr>
          <a:xfrm>
            <a:off x="822960" y="4398264"/>
            <a:ext cx="10515600" cy="685800"/>
          </a:xfrm>
          <a:prstGeom prst="rect">
            <a:avLst/>
          </a:prstGeom>
          <a:noFill/>
          <a:ln/>
        </p:spPr>
        <p:txBody>
          <a:bodyPr wrap="square" rtlCol="0" anchor="t"/>
          <a:lstStyle/>
          <a:p>
            <a:pPr indent="0" marL="0">
              <a:lnSpc>
                <a:spcPct val="120000"/>
              </a:lnSpc>
              <a:buNone/>
            </a:pPr>
            <a:r>
              <a:rPr lang="en-US" sz="1400" dirty="0">
                <a:solidFill>
                  <a:srgbClr val="E7ECF2"/>
                </a:solidFill>
                <a:latin typeface="Calibri" pitchFamily="34" charset="0"/>
                <a:ea typeface="Calibri" pitchFamily="34" charset="-122"/>
                <a:cs typeface="Calibri" pitchFamily="34" charset="-120"/>
              </a:rPr>
              <a:t>▪  Finance safety and loss-control investment directly through your own program — capturing the return on a safer plant.</a:t>
            </a:r>
            <a:endParaRPr lang="en-US" sz="1400" dirty="0"/>
          </a:p>
        </p:txBody>
      </p:sp>
      <p:sp>
        <p:nvSpPr>
          <p:cNvPr id="9" name="Text 7"/>
          <p:cNvSpPr/>
          <p:nvPr/>
        </p:nvSpPr>
        <p:spPr>
          <a:xfrm>
            <a:off x="822960" y="5148072"/>
            <a:ext cx="10515600" cy="685800"/>
          </a:xfrm>
          <a:prstGeom prst="rect">
            <a:avLst/>
          </a:prstGeom>
          <a:noFill/>
          <a:ln/>
        </p:spPr>
        <p:txBody>
          <a:bodyPr wrap="square" rtlCol="0" anchor="t"/>
          <a:lstStyle/>
          <a:p>
            <a:pPr indent="0" marL="0">
              <a:lnSpc>
                <a:spcPct val="120000"/>
              </a:lnSpc>
              <a:buNone/>
            </a:pPr>
            <a:r>
              <a:rPr lang="en-US" sz="1400" dirty="0">
                <a:solidFill>
                  <a:srgbClr val="E7ECF2"/>
                </a:solidFill>
                <a:latin typeface="Calibri" pitchFamily="34" charset="0"/>
                <a:ea typeface="Calibri" pitchFamily="34" charset="-122"/>
                <a:cs typeface="Calibri" pitchFamily="34" charset="-120"/>
              </a:rPr>
              <a:t>▪  Satisfy IRS risk-shifting and risk-distribution tests, including the 12-affiliate safe harbor and 831(b) election.</a:t>
            </a:r>
            <a:endParaRPr lang="en-US" sz="1400" dirty="0"/>
          </a:p>
        </p:txBody>
      </p:sp>
      <p:sp>
        <p:nvSpPr>
          <p:cNvPr id="10" name="Text 8"/>
          <p:cNvSpPr/>
          <p:nvPr/>
        </p:nvSpPr>
        <p:spPr>
          <a:xfrm>
            <a:off x="822960" y="6217920"/>
            <a:ext cx="10515600" cy="365760"/>
          </a:xfrm>
          <a:prstGeom prst="rect">
            <a:avLst/>
          </a:prstGeom>
          <a:noFill/>
          <a:ln/>
        </p:spPr>
        <p:txBody>
          <a:bodyPr wrap="square" rtlCol="0" anchor="ctr"/>
          <a:lstStyle/>
          <a:p>
            <a:pPr indent="0" marL="0">
              <a:buNone/>
            </a:pPr>
            <a:r>
              <a:rPr lang="en-US" sz="1200" dirty="0">
                <a:solidFill>
                  <a:srgbClr val="8FA0B4"/>
                </a:solidFill>
                <a:latin typeface="Calibri" pitchFamily="34" charset="0"/>
                <a:ea typeface="Calibri" pitchFamily="34" charset="-122"/>
                <a:cs typeface="Calibri" pitchFamily="34" charset="-120"/>
              </a:rPr>
              <a:t>Prepared for Manufacturing Leadership  |  Risk &amp; Finance Briefing</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THE PROBLEM</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Commercial insurance is misaligned with manufacturing risk</a:t>
            </a:r>
            <a:endParaRPr lang="en-US" sz="3000" dirty="0"/>
          </a:p>
        </p:txBody>
      </p:sp>
      <p:sp>
        <p:nvSpPr>
          <p:cNvPr id="4" name="Shape 2"/>
          <p:cNvSpPr/>
          <p:nvPr/>
        </p:nvSpPr>
        <p:spPr>
          <a:xfrm>
            <a:off x="457200" y="1737360"/>
            <a:ext cx="2651760" cy="3200400"/>
          </a:xfrm>
          <a:prstGeom prst="rect">
            <a:avLst/>
          </a:prstGeom>
          <a:solidFill>
            <a:srgbClr val="FFFFFF"/>
          </a:solidFill>
          <a:ln w="12700">
            <a:solidFill>
              <a:srgbClr val="D9D5CC"/>
            </a:solidFill>
            <a:prstDash val="solid"/>
          </a:ln>
          <a:effectLst>
            <a:outerShdw sx="100000" sy="100000" kx="0" ky="0" algn="bl" rotWithShape="0" blurRad="76200" dist="25400" dir="5400000">
              <a:srgbClr val="1F3A5F">
                <a:alpha val="6000"/>
              </a:srgbClr>
            </a:outerShdw>
          </a:effectLst>
        </p:spPr>
      </p:sp>
      <p:sp>
        <p:nvSpPr>
          <p:cNvPr id="5" name="Text 3"/>
          <p:cNvSpPr/>
          <p:nvPr/>
        </p:nvSpPr>
        <p:spPr>
          <a:xfrm>
            <a:off x="685800" y="1920240"/>
            <a:ext cx="2194560" cy="365760"/>
          </a:xfrm>
          <a:prstGeom prst="rect">
            <a:avLst/>
          </a:prstGeom>
          <a:noFill/>
          <a:ln/>
        </p:spPr>
        <p:txBody>
          <a:bodyPr wrap="square" rtlCol="0" anchor="t"/>
          <a:lstStyle/>
          <a:p>
            <a:pPr indent="0" marL="0">
              <a:buNone/>
            </a:pPr>
            <a:r>
              <a:rPr lang="en-US" sz="2000" b="1" dirty="0">
                <a:solidFill>
                  <a:srgbClr val="C8862E"/>
                </a:solidFill>
                <a:latin typeface="Trebuchet MS" pitchFamily="34" charset="0"/>
                <a:ea typeface="Trebuchet MS" pitchFamily="34" charset="-122"/>
                <a:cs typeface="Trebuchet MS" pitchFamily="34" charset="-120"/>
              </a:rPr>
              <a:t>01</a:t>
            </a:r>
            <a:endParaRPr lang="en-US" sz="2000" dirty="0"/>
          </a:p>
        </p:txBody>
      </p:sp>
      <p:sp>
        <p:nvSpPr>
          <p:cNvPr id="6" name="Text 4"/>
          <p:cNvSpPr/>
          <p:nvPr/>
        </p:nvSpPr>
        <p:spPr>
          <a:xfrm>
            <a:off x="685800" y="2377440"/>
            <a:ext cx="2194560" cy="731520"/>
          </a:xfrm>
          <a:prstGeom prst="rect">
            <a:avLst/>
          </a:prstGeom>
          <a:noFill/>
          <a:ln/>
        </p:spPr>
        <p:txBody>
          <a:bodyPr wrap="square" rtlCol="0" anchor="t"/>
          <a:lstStyle/>
          <a:p>
            <a:pPr indent="0" marL="0">
              <a:buNone/>
            </a:pPr>
            <a:r>
              <a:rPr lang="en-US" sz="1500" b="1" dirty="0">
                <a:solidFill>
                  <a:srgbClr val="16293F"/>
                </a:solidFill>
                <a:latin typeface="Trebuchet MS" pitchFamily="34" charset="0"/>
                <a:ea typeface="Trebuchet MS" pitchFamily="34" charset="-122"/>
                <a:cs typeface="Trebuchet MS" pitchFamily="34" charset="-120"/>
              </a:rPr>
              <a:t>Frictional cost drag</a:t>
            </a:r>
            <a:endParaRPr lang="en-US" sz="1500" dirty="0"/>
          </a:p>
        </p:txBody>
      </p:sp>
      <p:sp>
        <p:nvSpPr>
          <p:cNvPr id="7" name="Text 5"/>
          <p:cNvSpPr/>
          <p:nvPr/>
        </p:nvSpPr>
        <p:spPr>
          <a:xfrm>
            <a:off x="685800" y="3108960"/>
            <a:ext cx="2194560" cy="1737360"/>
          </a:xfrm>
          <a:prstGeom prst="rect">
            <a:avLst/>
          </a:prstGeom>
          <a:noFill/>
          <a:ln/>
        </p:spPr>
        <p:txBody>
          <a:bodyPr wrap="square" rtlCol="0" anchor="t"/>
          <a:lstStyle/>
          <a:p>
            <a:pPr indent="0" marL="0">
              <a:lnSpc>
                <a:spcPct val="115000"/>
              </a:lnSpc>
              <a:buNone/>
            </a:pPr>
            <a:r>
              <a:rPr lang="en-US" sz="1150" dirty="0">
                <a:solidFill>
                  <a:srgbClr val="1C1C1C"/>
                </a:solidFill>
                <a:latin typeface="Calibri" pitchFamily="34" charset="0"/>
                <a:ea typeface="Calibri" pitchFamily="34" charset="-122"/>
                <a:cs typeface="Calibri" pitchFamily="34" charset="-120"/>
              </a:rPr>
              <a:t>Premiums loaded with carrier profit, overhead, broker commissions, and taxes that never return to the firm.</a:t>
            </a:r>
            <a:endParaRPr lang="en-US" sz="1150" dirty="0"/>
          </a:p>
        </p:txBody>
      </p:sp>
      <p:sp>
        <p:nvSpPr>
          <p:cNvPr id="8" name="Shape 6"/>
          <p:cNvSpPr/>
          <p:nvPr/>
        </p:nvSpPr>
        <p:spPr>
          <a:xfrm>
            <a:off x="3319272" y="1737360"/>
            <a:ext cx="2651760" cy="3200400"/>
          </a:xfrm>
          <a:prstGeom prst="rect">
            <a:avLst/>
          </a:prstGeom>
          <a:solidFill>
            <a:srgbClr val="FFFFFF"/>
          </a:solidFill>
          <a:ln w="12700">
            <a:solidFill>
              <a:srgbClr val="D9D5CC"/>
            </a:solidFill>
            <a:prstDash val="solid"/>
          </a:ln>
          <a:effectLst>
            <a:outerShdw sx="100000" sy="100000" kx="0" ky="0" algn="bl" rotWithShape="0" blurRad="967740000" dist="322580000" dir="324000000000">
              <a:srgbClr val="1F3A5F">
                <a:alpha val="600000000"/>
              </a:srgbClr>
            </a:outerShdw>
          </a:effectLst>
        </p:spPr>
      </p:sp>
      <p:sp>
        <p:nvSpPr>
          <p:cNvPr id="9" name="Text 7"/>
          <p:cNvSpPr/>
          <p:nvPr/>
        </p:nvSpPr>
        <p:spPr>
          <a:xfrm>
            <a:off x="3547872" y="1920240"/>
            <a:ext cx="2194560" cy="365760"/>
          </a:xfrm>
          <a:prstGeom prst="rect">
            <a:avLst/>
          </a:prstGeom>
          <a:noFill/>
          <a:ln/>
        </p:spPr>
        <p:txBody>
          <a:bodyPr wrap="square" rtlCol="0" anchor="t"/>
          <a:lstStyle/>
          <a:p>
            <a:pPr indent="0" marL="0">
              <a:buNone/>
            </a:pPr>
            <a:r>
              <a:rPr lang="en-US" sz="2000" b="1" dirty="0">
                <a:solidFill>
                  <a:srgbClr val="C8862E"/>
                </a:solidFill>
                <a:latin typeface="Trebuchet MS" pitchFamily="34" charset="0"/>
                <a:ea typeface="Trebuchet MS" pitchFamily="34" charset="-122"/>
                <a:cs typeface="Trebuchet MS" pitchFamily="34" charset="-120"/>
              </a:rPr>
              <a:t>02</a:t>
            </a:r>
            <a:endParaRPr lang="en-US" sz="2000" dirty="0"/>
          </a:p>
        </p:txBody>
      </p:sp>
      <p:sp>
        <p:nvSpPr>
          <p:cNvPr id="10" name="Text 8"/>
          <p:cNvSpPr/>
          <p:nvPr/>
        </p:nvSpPr>
        <p:spPr>
          <a:xfrm>
            <a:off x="3547872" y="2377440"/>
            <a:ext cx="2194560" cy="731520"/>
          </a:xfrm>
          <a:prstGeom prst="rect">
            <a:avLst/>
          </a:prstGeom>
          <a:noFill/>
          <a:ln/>
        </p:spPr>
        <p:txBody>
          <a:bodyPr wrap="square" rtlCol="0" anchor="t"/>
          <a:lstStyle/>
          <a:p>
            <a:pPr indent="0" marL="0">
              <a:buNone/>
            </a:pPr>
            <a:r>
              <a:rPr lang="en-US" sz="1500" b="1" dirty="0">
                <a:solidFill>
                  <a:srgbClr val="16293F"/>
                </a:solidFill>
                <a:latin typeface="Trebuchet MS" pitchFamily="34" charset="0"/>
                <a:ea typeface="Trebuchet MS" pitchFamily="34" charset="-122"/>
                <a:cs typeface="Trebuchet MS" pitchFamily="34" charset="-120"/>
              </a:rPr>
              <a:t>Hard-market volatility</a:t>
            </a:r>
            <a:endParaRPr lang="en-US" sz="1500" dirty="0"/>
          </a:p>
        </p:txBody>
      </p:sp>
      <p:sp>
        <p:nvSpPr>
          <p:cNvPr id="11" name="Text 9"/>
          <p:cNvSpPr/>
          <p:nvPr/>
        </p:nvSpPr>
        <p:spPr>
          <a:xfrm>
            <a:off x="3547872" y="3108960"/>
            <a:ext cx="2194560" cy="1737360"/>
          </a:xfrm>
          <a:prstGeom prst="rect">
            <a:avLst/>
          </a:prstGeom>
          <a:noFill/>
          <a:ln/>
        </p:spPr>
        <p:txBody>
          <a:bodyPr wrap="square" rtlCol="0" anchor="t"/>
          <a:lstStyle/>
          <a:p>
            <a:pPr indent="0" marL="0">
              <a:lnSpc>
                <a:spcPct val="115000"/>
              </a:lnSpc>
              <a:buNone/>
            </a:pPr>
            <a:r>
              <a:rPr lang="en-US" sz="1150" dirty="0">
                <a:solidFill>
                  <a:srgbClr val="1C1C1C"/>
                </a:solidFill>
                <a:latin typeface="Calibri" pitchFamily="34" charset="0"/>
                <a:ea typeface="Calibri" pitchFamily="34" charset="-122"/>
                <a:cs typeface="Calibri" pitchFamily="34" charset="-120"/>
              </a:rPr>
              <a:t>Cyclical capacity contractions drive rate spikes, retentions, and coverage gaps exactly when losses peak.</a:t>
            </a:r>
            <a:endParaRPr lang="en-US" sz="1150" dirty="0"/>
          </a:p>
        </p:txBody>
      </p:sp>
      <p:sp>
        <p:nvSpPr>
          <p:cNvPr id="12" name="Shape 10"/>
          <p:cNvSpPr/>
          <p:nvPr/>
        </p:nvSpPr>
        <p:spPr>
          <a:xfrm>
            <a:off x="6181344" y="1737360"/>
            <a:ext cx="2651760" cy="3200400"/>
          </a:xfrm>
          <a:prstGeom prst="rect">
            <a:avLst/>
          </a:prstGeom>
          <a:solidFill>
            <a:srgbClr val="FFFFFF"/>
          </a:solidFill>
          <a:ln w="12700">
            <a:solidFill>
              <a:srgbClr val="D9D5CC"/>
            </a:solidFill>
            <a:prstDash val="solid"/>
          </a:ln>
          <a:effectLst>
            <a:outerShdw sx="100000" sy="100000" kx="0" ky="0" algn="bl" rotWithShape="0" blurRad="12290298000000" dist="4096766000000" dir="19440000000000000">
              <a:srgbClr val="1F3A5F">
                <a:alpha val="60000000000000"/>
              </a:srgbClr>
            </a:outerShdw>
          </a:effectLst>
        </p:spPr>
      </p:sp>
      <p:sp>
        <p:nvSpPr>
          <p:cNvPr id="13" name="Text 11"/>
          <p:cNvSpPr/>
          <p:nvPr/>
        </p:nvSpPr>
        <p:spPr>
          <a:xfrm>
            <a:off x="6409944" y="1920240"/>
            <a:ext cx="2194560" cy="365760"/>
          </a:xfrm>
          <a:prstGeom prst="rect">
            <a:avLst/>
          </a:prstGeom>
          <a:noFill/>
          <a:ln/>
        </p:spPr>
        <p:txBody>
          <a:bodyPr wrap="square" rtlCol="0" anchor="t"/>
          <a:lstStyle/>
          <a:p>
            <a:pPr indent="0" marL="0">
              <a:buNone/>
            </a:pPr>
            <a:r>
              <a:rPr lang="en-US" sz="2000" b="1" dirty="0">
                <a:solidFill>
                  <a:srgbClr val="C8862E"/>
                </a:solidFill>
                <a:latin typeface="Trebuchet MS" pitchFamily="34" charset="0"/>
                <a:ea typeface="Trebuchet MS" pitchFamily="34" charset="-122"/>
                <a:cs typeface="Trebuchet MS" pitchFamily="34" charset="-120"/>
              </a:rPr>
              <a:t>03</a:t>
            </a:r>
            <a:endParaRPr lang="en-US" sz="2000" dirty="0"/>
          </a:p>
        </p:txBody>
      </p:sp>
      <p:sp>
        <p:nvSpPr>
          <p:cNvPr id="14" name="Text 12"/>
          <p:cNvSpPr/>
          <p:nvPr/>
        </p:nvSpPr>
        <p:spPr>
          <a:xfrm>
            <a:off x="6409944" y="2377440"/>
            <a:ext cx="2194560" cy="731520"/>
          </a:xfrm>
          <a:prstGeom prst="rect">
            <a:avLst/>
          </a:prstGeom>
          <a:noFill/>
          <a:ln/>
        </p:spPr>
        <p:txBody>
          <a:bodyPr wrap="square" rtlCol="0" anchor="t"/>
          <a:lstStyle/>
          <a:p>
            <a:pPr indent="0" marL="0">
              <a:buNone/>
            </a:pPr>
            <a:r>
              <a:rPr lang="en-US" sz="1500" b="1" dirty="0">
                <a:solidFill>
                  <a:srgbClr val="16293F"/>
                </a:solidFill>
                <a:latin typeface="Trebuchet MS" pitchFamily="34" charset="0"/>
                <a:ea typeface="Trebuchet MS" pitchFamily="34" charset="-122"/>
                <a:cs typeface="Trebuchet MS" pitchFamily="34" charset="-120"/>
              </a:rPr>
              <a:t>No reward for safety</a:t>
            </a:r>
            <a:endParaRPr lang="en-US" sz="1500" dirty="0"/>
          </a:p>
        </p:txBody>
      </p:sp>
      <p:sp>
        <p:nvSpPr>
          <p:cNvPr id="15" name="Text 13"/>
          <p:cNvSpPr/>
          <p:nvPr/>
        </p:nvSpPr>
        <p:spPr>
          <a:xfrm>
            <a:off x="6409944" y="3108960"/>
            <a:ext cx="2194560" cy="1737360"/>
          </a:xfrm>
          <a:prstGeom prst="rect">
            <a:avLst/>
          </a:prstGeom>
          <a:noFill/>
          <a:ln/>
        </p:spPr>
        <p:txBody>
          <a:bodyPr wrap="square" rtlCol="0" anchor="t"/>
          <a:lstStyle/>
          <a:p>
            <a:pPr indent="0" marL="0">
              <a:lnSpc>
                <a:spcPct val="115000"/>
              </a:lnSpc>
              <a:buNone/>
            </a:pPr>
            <a:r>
              <a:rPr lang="en-US" sz="1150" dirty="0">
                <a:solidFill>
                  <a:srgbClr val="1C1C1C"/>
                </a:solidFill>
                <a:latin typeface="Calibri" pitchFamily="34" charset="0"/>
                <a:ea typeface="Calibri" pitchFamily="34" charset="-122"/>
                <a:cs typeface="Calibri" pitchFamily="34" charset="-120"/>
              </a:rPr>
              <a:t>A safer plant pays the same premium as a risky one — loss-control investment is unrecovered spend.</a:t>
            </a:r>
            <a:endParaRPr lang="en-US" sz="1150" dirty="0"/>
          </a:p>
        </p:txBody>
      </p:sp>
      <p:sp>
        <p:nvSpPr>
          <p:cNvPr id="16" name="Shape 14"/>
          <p:cNvSpPr/>
          <p:nvPr/>
        </p:nvSpPr>
        <p:spPr>
          <a:xfrm>
            <a:off x="9043416" y="1737360"/>
            <a:ext cx="2651760" cy="3200400"/>
          </a:xfrm>
          <a:prstGeom prst="rect">
            <a:avLst/>
          </a:prstGeom>
          <a:solidFill>
            <a:srgbClr val="FFFFFF"/>
          </a:solidFill>
          <a:ln w="12700">
            <a:solidFill>
              <a:srgbClr val="D9D5CC"/>
            </a:solidFill>
            <a:prstDash val="solid"/>
          </a:ln>
          <a:effectLst>
            <a:outerShdw sx="100000" sy="100000" kx="0" ky="0" algn="bl" rotWithShape="0" blurRad="156086784600000000" dist="52028928200000000" dir="1.1664e+21">
              <a:srgbClr val="1F3A5F">
                <a:alpha val="6000000000000000000"/>
              </a:srgbClr>
            </a:outerShdw>
          </a:effectLst>
        </p:spPr>
      </p:sp>
      <p:sp>
        <p:nvSpPr>
          <p:cNvPr id="17" name="Text 15"/>
          <p:cNvSpPr/>
          <p:nvPr/>
        </p:nvSpPr>
        <p:spPr>
          <a:xfrm>
            <a:off x="9272016" y="1920240"/>
            <a:ext cx="2194560" cy="365760"/>
          </a:xfrm>
          <a:prstGeom prst="rect">
            <a:avLst/>
          </a:prstGeom>
          <a:noFill/>
          <a:ln/>
        </p:spPr>
        <p:txBody>
          <a:bodyPr wrap="square" rtlCol="0" anchor="t"/>
          <a:lstStyle/>
          <a:p>
            <a:pPr indent="0" marL="0">
              <a:buNone/>
            </a:pPr>
            <a:r>
              <a:rPr lang="en-US" sz="2000" b="1" dirty="0">
                <a:solidFill>
                  <a:srgbClr val="C8862E"/>
                </a:solidFill>
                <a:latin typeface="Trebuchet MS" pitchFamily="34" charset="0"/>
                <a:ea typeface="Trebuchet MS" pitchFamily="34" charset="-122"/>
                <a:cs typeface="Trebuchet MS" pitchFamily="34" charset="-120"/>
              </a:rPr>
              <a:t>04</a:t>
            </a:r>
            <a:endParaRPr lang="en-US" sz="2000" dirty="0"/>
          </a:p>
        </p:txBody>
      </p:sp>
      <p:sp>
        <p:nvSpPr>
          <p:cNvPr id="18" name="Text 16"/>
          <p:cNvSpPr/>
          <p:nvPr/>
        </p:nvSpPr>
        <p:spPr>
          <a:xfrm>
            <a:off x="9272016" y="2377440"/>
            <a:ext cx="2194560" cy="731520"/>
          </a:xfrm>
          <a:prstGeom prst="rect">
            <a:avLst/>
          </a:prstGeom>
          <a:noFill/>
          <a:ln/>
        </p:spPr>
        <p:txBody>
          <a:bodyPr wrap="square" rtlCol="0" anchor="t"/>
          <a:lstStyle/>
          <a:p>
            <a:pPr indent="0" marL="0">
              <a:buNone/>
            </a:pPr>
            <a:r>
              <a:rPr lang="en-US" sz="1500" b="1" dirty="0">
                <a:solidFill>
                  <a:srgbClr val="16293F"/>
                </a:solidFill>
                <a:latin typeface="Trebuchet MS" pitchFamily="34" charset="0"/>
                <a:ea typeface="Trebuchet MS" pitchFamily="34" charset="-122"/>
                <a:cs typeface="Trebuchet MS" pitchFamily="34" charset="-120"/>
              </a:rPr>
              <a:t>Opaque loss data</a:t>
            </a:r>
            <a:endParaRPr lang="en-US" sz="1500" dirty="0"/>
          </a:p>
        </p:txBody>
      </p:sp>
      <p:sp>
        <p:nvSpPr>
          <p:cNvPr id="19" name="Text 17"/>
          <p:cNvSpPr/>
          <p:nvPr/>
        </p:nvSpPr>
        <p:spPr>
          <a:xfrm>
            <a:off x="9272016" y="3108960"/>
            <a:ext cx="2194560" cy="1737360"/>
          </a:xfrm>
          <a:prstGeom prst="rect">
            <a:avLst/>
          </a:prstGeom>
          <a:noFill/>
          <a:ln/>
        </p:spPr>
        <p:txBody>
          <a:bodyPr wrap="square" rtlCol="0" anchor="t"/>
          <a:lstStyle/>
          <a:p>
            <a:pPr indent="0" marL="0">
              <a:lnSpc>
                <a:spcPct val="115000"/>
              </a:lnSpc>
              <a:buNone/>
            </a:pPr>
            <a:r>
              <a:rPr lang="en-US" sz="1150" dirty="0">
                <a:solidFill>
                  <a:srgbClr val="1C1C1C"/>
                </a:solidFill>
                <a:latin typeface="Calibri" pitchFamily="34" charset="0"/>
                <a:ea typeface="Calibri" pitchFamily="34" charset="-122"/>
                <a:cs typeface="Calibri" pitchFamily="34" charset="-120"/>
              </a:rPr>
              <a:t>Claims handled and reserved by third parties; the firm loses visibility into its own risk drivers.</a:t>
            </a:r>
            <a:endParaRPr lang="en-US" sz="1150" dirty="0"/>
          </a:p>
        </p:txBody>
      </p:sp>
      <p:sp>
        <p:nvSpPr>
          <p:cNvPr id="20" name="Text 18"/>
          <p:cNvSpPr/>
          <p:nvPr/>
        </p:nvSpPr>
        <p:spPr>
          <a:xfrm>
            <a:off x="457200" y="5212080"/>
            <a:ext cx="11274552" cy="822960"/>
          </a:xfrm>
          <a:prstGeom prst="rect">
            <a:avLst/>
          </a:prstGeom>
          <a:noFill/>
          <a:ln/>
        </p:spPr>
        <p:txBody>
          <a:bodyPr wrap="square" rtlCol="0" anchor="t"/>
          <a:lstStyle/>
          <a:p>
            <a:pPr indent="0" marL="0">
              <a:buNone/>
            </a:pPr>
            <a:r>
              <a:rPr lang="en-US" sz="1350" i="1" dirty="0">
                <a:solidFill>
                  <a:srgbClr val="16293F"/>
                </a:solidFill>
                <a:latin typeface="Calibri" pitchFamily="34" charset="0"/>
                <a:ea typeface="Calibri" pitchFamily="34" charset="-122"/>
                <a:cs typeface="Calibri" pitchFamily="34" charset="-120"/>
              </a:rPr>
              <a:t>A captive lets the firm internalize the insurance function — converting frictional cost into retained capital and aligning premium with the firm’s own loss experience.</a:t>
            </a:r>
            <a:endParaRPr lang="en-US" sz="1350" dirty="0"/>
          </a:p>
        </p:txBody>
      </p:sp>
      <p:sp>
        <p:nvSpPr>
          <p:cNvPr id="21" name="Text 19"/>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Capvartis</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captives.insure</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DEFINITION</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What is a captive insurance company?</a:t>
            </a:r>
            <a:endParaRPr lang="en-US" sz="3000" dirty="0"/>
          </a:p>
        </p:txBody>
      </p:sp>
      <p:sp>
        <p:nvSpPr>
          <p:cNvPr id="4" name="Shape 2"/>
          <p:cNvSpPr/>
          <p:nvPr/>
        </p:nvSpPr>
        <p:spPr>
          <a:xfrm>
            <a:off x="457200" y="1600200"/>
            <a:ext cx="11274552" cy="1828800"/>
          </a:xfrm>
          <a:prstGeom prst="rect">
            <a:avLst/>
          </a:prstGeom>
          <a:solidFill>
            <a:srgbClr val="FFFFFF"/>
          </a:solidFill>
          <a:ln w="12700">
            <a:solidFill>
              <a:srgbClr val="D9D5CC"/>
            </a:solidFill>
            <a:prstDash val="solid"/>
          </a:ln>
          <a:effectLst>
            <a:outerShdw sx="100000" sy="100000" kx="0" ky="0" algn="bl" rotWithShape="0" blurRad="1.98230216442e+21" dist="660767388140000000000" dir="6.9984e+25">
              <a:srgbClr val="1F3A5F">
                <a:alpha val="6e+23"/>
              </a:srgbClr>
            </a:outerShdw>
          </a:effectLst>
        </p:spPr>
      </p:sp>
      <p:sp>
        <p:nvSpPr>
          <p:cNvPr id="5" name="Text 3"/>
          <p:cNvSpPr/>
          <p:nvPr/>
        </p:nvSpPr>
        <p:spPr>
          <a:xfrm>
            <a:off x="777240" y="1783080"/>
            <a:ext cx="10607040" cy="1463040"/>
          </a:xfrm>
          <a:prstGeom prst="rect">
            <a:avLst/>
          </a:prstGeom>
          <a:noFill/>
          <a:ln/>
        </p:spPr>
        <p:txBody>
          <a:bodyPr wrap="square" rtlCol="0" anchor="ctr"/>
          <a:lstStyle/>
          <a:p>
            <a:pPr indent="0" marL="0">
              <a:lnSpc>
                <a:spcPct val="120000"/>
              </a:lnSpc>
              <a:buNone/>
            </a:pPr>
            <a:r>
              <a:rPr lang="en-US" sz="1600" dirty="0">
                <a:solidFill>
                  <a:srgbClr val="1C1C1C"/>
                </a:solidFill>
                <a:latin typeface="Calibri" pitchFamily="34" charset="0"/>
                <a:ea typeface="Calibri" pitchFamily="34" charset="-122"/>
                <a:cs typeface="Calibri" pitchFamily="34" charset="-120"/>
              </a:rPr>
              <a:t>A captive is a licensed insurance or reinsurance company that is wholly owned and controlled by its insureds. Its primary purpose is to insure the risks of its owners rather than to sell policies to the public — so the firm underwrites its own exposures, collects its own premiums, and pays its own claims.</a:t>
            </a:r>
            <a:endParaRPr lang="en-US" sz="1600" dirty="0"/>
          </a:p>
        </p:txBody>
      </p:sp>
      <p:sp>
        <p:nvSpPr>
          <p:cNvPr id="6" name="Text 4"/>
          <p:cNvSpPr/>
          <p:nvPr/>
        </p:nvSpPr>
        <p:spPr>
          <a:xfrm>
            <a:off x="777240" y="3749040"/>
            <a:ext cx="2926080" cy="365760"/>
          </a:xfrm>
          <a:prstGeom prst="rect">
            <a:avLst/>
          </a:prstGeom>
          <a:noFill/>
          <a:ln/>
        </p:spPr>
        <p:txBody>
          <a:bodyPr wrap="square" rtlCol="0" anchor="ctr"/>
          <a:lstStyle/>
          <a:p>
            <a:pPr indent="0" marL="0">
              <a:buNone/>
            </a:pPr>
            <a:r>
              <a:rPr lang="en-US" sz="1250" b="1" dirty="0">
                <a:solidFill>
                  <a:srgbClr val="1F3A5F"/>
                </a:solidFill>
                <a:latin typeface="Trebuchet MS" pitchFamily="34" charset="0"/>
                <a:ea typeface="Trebuchet MS" pitchFamily="34" charset="-122"/>
                <a:cs typeface="Trebuchet MS" pitchFamily="34" charset="-120"/>
              </a:rPr>
              <a:t>Owner</a:t>
            </a:r>
            <a:endParaRPr lang="en-US" sz="1250" dirty="0"/>
          </a:p>
        </p:txBody>
      </p:sp>
      <p:sp>
        <p:nvSpPr>
          <p:cNvPr id="7" name="Text 5"/>
          <p:cNvSpPr/>
          <p:nvPr/>
        </p:nvSpPr>
        <p:spPr>
          <a:xfrm>
            <a:off x="3840480" y="3749040"/>
            <a:ext cx="7863840" cy="365760"/>
          </a:xfrm>
          <a:prstGeom prst="rect">
            <a:avLst/>
          </a:prstGeom>
          <a:noFill/>
          <a:ln/>
        </p:spPr>
        <p:txBody>
          <a:bodyPr wrap="square" rtlCol="0" anchor="ctr"/>
          <a:lstStyle/>
          <a:p>
            <a:pPr indent="0" marL="0">
              <a:buNone/>
            </a:pPr>
            <a:r>
              <a:rPr lang="en-US" sz="1250" dirty="0">
                <a:solidFill>
                  <a:srgbClr val="1C1C1C"/>
                </a:solidFill>
                <a:latin typeface="Calibri" pitchFamily="34" charset="0"/>
                <a:ea typeface="Calibri" pitchFamily="34" charset="-122"/>
                <a:cs typeface="Calibri" pitchFamily="34" charset="-120"/>
              </a:rPr>
              <a:t>The insured company (or companies) — not outside shareholders</a:t>
            </a:r>
            <a:endParaRPr lang="en-US" sz="1250" dirty="0"/>
          </a:p>
        </p:txBody>
      </p:sp>
      <p:sp>
        <p:nvSpPr>
          <p:cNvPr id="8" name="Shape 6"/>
          <p:cNvSpPr/>
          <p:nvPr/>
        </p:nvSpPr>
        <p:spPr>
          <a:xfrm>
            <a:off x="777240" y="4160520"/>
            <a:ext cx="10607040" cy="10973"/>
          </a:xfrm>
          <a:prstGeom prst="rect">
            <a:avLst/>
          </a:prstGeom>
          <a:solidFill>
            <a:srgbClr val="D9D5CC"/>
          </a:solidFill>
          <a:ln/>
        </p:spPr>
      </p:sp>
      <p:sp>
        <p:nvSpPr>
          <p:cNvPr id="9" name="Text 7"/>
          <p:cNvSpPr/>
          <p:nvPr/>
        </p:nvSpPr>
        <p:spPr>
          <a:xfrm>
            <a:off x="777240" y="4206240"/>
            <a:ext cx="2926080" cy="365760"/>
          </a:xfrm>
          <a:prstGeom prst="rect">
            <a:avLst/>
          </a:prstGeom>
          <a:noFill/>
          <a:ln/>
        </p:spPr>
        <p:txBody>
          <a:bodyPr wrap="square" rtlCol="0" anchor="ctr"/>
          <a:lstStyle/>
          <a:p>
            <a:pPr indent="0" marL="0">
              <a:buNone/>
            </a:pPr>
            <a:r>
              <a:rPr lang="en-US" sz="1250" b="1" dirty="0">
                <a:solidFill>
                  <a:srgbClr val="1F3A5F"/>
                </a:solidFill>
                <a:latin typeface="Trebuchet MS" pitchFamily="34" charset="0"/>
                <a:ea typeface="Trebuchet MS" pitchFamily="34" charset="-122"/>
                <a:cs typeface="Trebuchet MS" pitchFamily="34" charset="-120"/>
              </a:rPr>
              <a:t>Insured</a:t>
            </a:r>
            <a:endParaRPr lang="en-US" sz="1250" dirty="0"/>
          </a:p>
        </p:txBody>
      </p:sp>
      <p:sp>
        <p:nvSpPr>
          <p:cNvPr id="10" name="Text 8"/>
          <p:cNvSpPr/>
          <p:nvPr/>
        </p:nvSpPr>
        <p:spPr>
          <a:xfrm>
            <a:off x="3840480" y="4206240"/>
            <a:ext cx="7863840" cy="365760"/>
          </a:xfrm>
          <a:prstGeom prst="rect">
            <a:avLst/>
          </a:prstGeom>
          <a:noFill/>
          <a:ln/>
        </p:spPr>
        <p:txBody>
          <a:bodyPr wrap="square" rtlCol="0" anchor="ctr"/>
          <a:lstStyle/>
          <a:p>
            <a:pPr indent="0" marL="0">
              <a:buNone/>
            </a:pPr>
            <a:r>
              <a:rPr lang="en-US" sz="1250" dirty="0">
                <a:solidFill>
                  <a:srgbClr val="1C1C1C"/>
                </a:solidFill>
                <a:latin typeface="Calibri" pitchFamily="34" charset="0"/>
                <a:ea typeface="Calibri" pitchFamily="34" charset="-122"/>
                <a:cs typeface="Calibri" pitchFamily="34" charset="-120"/>
              </a:rPr>
              <a:t>The parent and its affiliates or operating subsidiaries</a:t>
            </a:r>
            <a:endParaRPr lang="en-US" sz="1250" dirty="0"/>
          </a:p>
        </p:txBody>
      </p:sp>
      <p:sp>
        <p:nvSpPr>
          <p:cNvPr id="11" name="Shape 9"/>
          <p:cNvSpPr/>
          <p:nvPr/>
        </p:nvSpPr>
        <p:spPr>
          <a:xfrm>
            <a:off x="777240" y="4617720"/>
            <a:ext cx="10607040" cy="10973"/>
          </a:xfrm>
          <a:prstGeom prst="rect">
            <a:avLst/>
          </a:prstGeom>
          <a:solidFill>
            <a:srgbClr val="D9D5CC"/>
          </a:solidFill>
          <a:ln/>
        </p:spPr>
      </p:sp>
      <p:sp>
        <p:nvSpPr>
          <p:cNvPr id="12" name="Text 10"/>
          <p:cNvSpPr/>
          <p:nvPr/>
        </p:nvSpPr>
        <p:spPr>
          <a:xfrm>
            <a:off x="777240" y="4663440"/>
            <a:ext cx="2926080" cy="365760"/>
          </a:xfrm>
          <a:prstGeom prst="rect">
            <a:avLst/>
          </a:prstGeom>
          <a:noFill/>
          <a:ln/>
        </p:spPr>
        <p:txBody>
          <a:bodyPr wrap="square" rtlCol="0" anchor="ctr"/>
          <a:lstStyle/>
          <a:p>
            <a:pPr indent="0" marL="0">
              <a:buNone/>
            </a:pPr>
            <a:r>
              <a:rPr lang="en-US" sz="1250" b="1" dirty="0">
                <a:solidFill>
                  <a:srgbClr val="1F3A5F"/>
                </a:solidFill>
                <a:latin typeface="Trebuchet MS" pitchFamily="34" charset="0"/>
                <a:ea typeface="Trebuchet MS" pitchFamily="34" charset="-122"/>
                <a:cs typeface="Trebuchet MS" pitchFamily="34" charset="-120"/>
              </a:rPr>
              <a:t>Capital</a:t>
            </a:r>
            <a:endParaRPr lang="en-US" sz="1250" dirty="0"/>
          </a:p>
        </p:txBody>
      </p:sp>
      <p:sp>
        <p:nvSpPr>
          <p:cNvPr id="13" name="Text 11"/>
          <p:cNvSpPr/>
          <p:nvPr/>
        </p:nvSpPr>
        <p:spPr>
          <a:xfrm>
            <a:off x="3840480" y="4663440"/>
            <a:ext cx="7863840" cy="365760"/>
          </a:xfrm>
          <a:prstGeom prst="rect">
            <a:avLst/>
          </a:prstGeom>
          <a:noFill/>
          <a:ln/>
        </p:spPr>
        <p:txBody>
          <a:bodyPr wrap="square" rtlCol="0" anchor="ctr"/>
          <a:lstStyle/>
          <a:p>
            <a:pPr indent="0" marL="0">
              <a:buNone/>
            </a:pPr>
            <a:r>
              <a:rPr lang="en-US" sz="1250" dirty="0">
                <a:solidFill>
                  <a:srgbClr val="1C1C1C"/>
                </a:solidFill>
                <a:latin typeface="Calibri" pitchFamily="34" charset="0"/>
                <a:ea typeface="Calibri" pitchFamily="34" charset="-122"/>
                <a:cs typeface="Calibri" pitchFamily="34" charset="-120"/>
              </a:rPr>
              <a:t>Funded by the parent; capitalized to support retained limits</a:t>
            </a:r>
            <a:endParaRPr lang="en-US" sz="1250" dirty="0"/>
          </a:p>
        </p:txBody>
      </p:sp>
      <p:sp>
        <p:nvSpPr>
          <p:cNvPr id="14" name="Shape 12"/>
          <p:cNvSpPr/>
          <p:nvPr/>
        </p:nvSpPr>
        <p:spPr>
          <a:xfrm>
            <a:off x="777240" y="5074920"/>
            <a:ext cx="10607040" cy="10973"/>
          </a:xfrm>
          <a:prstGeom prst="rect">
            <a:avLst/>
          </a:prstGeom>
          <a:solidFill>
            <a:srgbClr val="D9D5CC"/>
          </a:solidFill>
          <a:ln/>
        </p:spPr>
      </p:sp>
      <p:sp>
        <p:nvSpPr>
          <p:cNvPr id="15" name="Text 13"/>
          <p:cNvSpPr/>
          <p:nvPr/>
        </p:nvSpPr>
        <p:spPr>
          <a:xfrm>
            <a:off x="777240" y="5120640"/>
            <a:ext cx="2926080" cy="365760"/>
          </a:xfrm>
          <a:prstGeom prst="rect">
            <a:avLst/>
          </a:prstGeom>
          <a:noFill/>
          <a:ln/>
        </p:spPr>
        <p:txBody>
          <a:bodyPr wrap="square" rtlCol="0" anchor="ctr"/>
          <a:lstStyle/>
          <a:p>
            <a:pPr indent="0" marL="0">
              <a:buNone/>
            </a:pPr>
            <a:r>
              <a:rPr lang="en-US" sz="1250" b="1" dirty="0">
                <a:solidFill>
                  <a:srgbClr val="1F3A5F"/>
                </a:solidFill>
                <a:latin typeface="Trebuchet MS" pitchFamily="34" charset="0"/>
                <a:ea typeface="Trebuchet MS" pitchFamily="34" charset="-122"/>
                <a:cs typeface="Trebuchet MS" pitchFamily="34" charset="-120"/>
              </a:rPr>
              <a:t>Regulation</a:t>
            </a:r>
            <a:endParaRPr lang="en-US" sz="1250" dirty="0"/>
          </a:p>
        </p:txBody>
      </p:sp>
      <p:sp>
        <p:nvSpPr>
          <p:cNvPr id="16" name="Text 14"/>
          <p:cNvSpPr/>
          <p:nvPr/>
        </p:nvSpPr>
        <p:spPr>
          <a:xfrm>
            <a:off x="3840480" y="5120640"/>
            <a:ext cx="7863840" cy="365760"/>
          </a:xfrm>
          <a:prstGeom prst="rect">
            <a:avLst/>
          </a:prstGeom>
          <a:noFill/>
          <a:ln/>
        </p:spPr>
        <p:txBody>
          <a:bodyPr wrap="square" rtlCol="0" anchor="ctr"/>
          <a:lstStyle/>
          <a:p>
            <a:pPr indent="0" marL="0">
              <a:buNone/>
            </a:pPr>
            <a:r>
              <a:rPr lang="en-US" sz="1250" dirty="0">
                <a:solidFill>
                  <a:srgbClr val="1C1C1C"/>
                </a:solidFill>
                <a:latin typeface="Calibri" pitchFamily="34" charset="0"/>
                <a:ea typeface="Calibri" pitchFamily="34" charset="-122"/>
                <a:cs typeface="Calibri" pitchFamily="34" charset="-120"/>
              </a:rPr>
              <a:t>Domiciled in a captive-friendly jurisdiction (VT, DE, UT, HI, or offshore)</a:t>
            </a:r>
            <a:endParaRPr lang="en-US" sz="1250" dirty="0"/>
          </a:p>
        </p:txBody>
      </p:sp>
      <p:sp>
        <p:nvSpPr>
          <p:cNvPr id="17" name="Shape 15"/>
          <p:cNvSpPr/>
          <p:nvPr/>
        </p:nvSpPr>
        <p:spPr>
          <a:xfrm>
            <a:off x="777240" y="5532120"/>
            <a:ext cx="10607040" cy="10973"/>
          </a:xfrm>
          <a:prstGeom prst="rect">
            <a:avLst/>
          </a:prstGeom>
          <a:solidFill>
            <a:srgbClr val="D9D5CC"/>
          </a:solidFill>
          <a:ln/>
        </p:spPr>
      </p:sp>
      <p:sp>
        <p:nvSpPr>
          <p:cNvPr id="18" name="Text 16"/>
          <p:cNvSpPr/>
          <p:nvPr/>
        </p:nvSpPr>
        <p:spPr>
          <a:xfrm>
            <a:off x="777240" y="5577840"/>
            <a:ext cx="2926080" cy="365760"/>
          </a:xfrm>
          <a:prstGeom prst="rect">
            <a:avLst/>
          </a:prstGeom>
          <a:noFill/>
          <a:ln/>
        </p:spPr>
        <p:txBody>
          <a:bodyPr wrap="square" rtlCol="0" anchor="ctr"/>
          <a:lstStyle/>
          <a:p>
            <a:pPr indent="0" marL="0">
              <a:buNone/>
            </a:pPr>
            <a:r>
              <a:rPr lang="en-US" sz="1250" b="1" dirty="0">
                <a:solidFill>
                  <a:srgbClr val="1F3A5F"/>
                </a:solidFill>
                <a:latin typeface="Trebuchet MS" pitchFamily="34" charset="0"/>
                <a:ea typeface="Trebuchet MS" pitchFamily="34" charset="-122"/>
                <a:cs typeface="Trebuchet MS" pitchFamily="34" charset="-120"/>
              </a:rPr>
              <a:t>Function</a:t>
            </a:r>
            <a:endParaRPr lang="en-US" sz="1250" dirty="0"/>
          </a:p>
        </p:txBody>
      </p:sp>
      <p:sp>
        <p:nvSpPr>
          <p:cNvPr id="19" name="Text 17"/>
          <p:cNvSpPr/>
          <p:nvPr/>
        </p:nvSpPr>
        <p:spPr>
          <a:xfrm>
            <a:off x="3840480" y="5577840"/>
            <a:ext cx="7863840" cy="365760"/>
          </a:xfrm>
          <a:prstGeom prst="rect">
            <a:avLst/>
          </a:prstGeom>
          <a:noFill/>
          <a:ln/>
        </p:spPr>
        <p:txBody>
          <a:bodyPr wrap="square" rtlCol="0" anchor="ctr"/>
          <a:lstStyle/>
          <a:p>
            <a:pPr indent="0" marL="0">
              <a:buNone/>
            </a:pPr>
            <a:r>
              <a:rPr lang="en-US" sz="1250" dirty="0">
                <a:solidFill>
                  <a:srgbClr val="1C1C1C"/>
                </a:solidFill>
                <a:latin typeface="Calibri" pitchFamily="34" charset="0"/>
                <a:ea typeface="Calibri" pitchFamily="34" charset="-122"/>
                <a:cs typeface="Calibri" pitchFamily="34" charset="-120"/>
              </a:rPr>
              <a:t>Collects premium, holds reserves, invests assets, pays claims</a:t>
            </a:r>
            <a:endParaRPr lang="en-US" sz="1250" dirty="0"/>
          </a:p>
        </p:txBody>
      </p:sp>
      <p:sp>
        <p:nvSpPr>
          <p:cNvPr id="20" name="Text 18"/>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captive.com</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NAIC</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STRUCTURE</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Pure captive vs. group captive</a:t>
            </a:r>
            <a:endParaRPr lang="en-US" sz="3000" dirty="0"/>
          </a:p>
        </p:txBody>
      </p:sp>
      <p:sp>
        <p:nvSpPr>
          <p:cNvPr id="4" name="Shape 2"/>
          <p:cNvSpPr/>
          <p:nvPr/>
        </p:nvSpPr>
        <p:spPr>
          <a:xfrm>
            <a:off x="457200" y="1645920"/>
            <a:ext cx="5394960" cy="4297680"/>
          </a:xfrm>
          <a:prstGeom prst="rect">
            <a:avLst/>
          </a:prstGeom>
          <a:solidFill>
            <a:srgbClr val="FFFFFF"/>
          </a:solidFill>
          <a:ln w="12700">
            <a:solidFill>
              <a:srgbClr val="D9D5CC"/>
            </a:solidFill>
            <a:prstDash val="solid"/>
          </a:ln>
          <a:effectLst>
            <a:outerShdw sx="100000" sy="100000" kx="0" ky="0" algn="bl" rotWithShape="0" blurRad="2.5175237488134e+25" dist="8.391745829378e+24" dir="4.19904e+30">
              <a:srgbClr val="1F3A5F">
                <a:alpha val="6e+28"/>
              </a:srgbClr>
            </a:outerShdw>
          </a:effectLst>
        </p:spPr>
      </p:sp>
      <p:sp>
        <p:nvSpPr>
          <p:cNvPr id="5" name="Shape 3"/>
          <p:cNvSpPr/>
          <p:nvPr/>
        </p:nvSpPr>
        <p:spPr>
          <a:xfrm>
            <a:off x="457200" y="1645920"/>
            <a:ext cx="5394960" cy="457200"/>
          </a:xfrm>
          <a:prstGeom prst="rect">
            <a:avLst/>
          </a:prstGeom>
          <a:solidFill>
            <a:srgbClr val="1F3A5F"/>
          </a:solidFill>
          <a:ln/>
        </p:spPr>
      </p:sp>
      <p:sp>
        <p:nvSpPr>
          <p:cNvPr id="6" name="Text 4"/>
          <p:cNvSpPr/>
          <p:nvPr/>
        </p:nvSpPr>
        <p:spPr>
          <a:xfrm>
            <a:off x="731520" y="1645920"/>
            <a:ext cx="4846320" cy="457200"/>
          </a:xfrm>
          <a:prstGeom prst="rect">
            <a:avLst/>
          </a:prstGeom>
          <a:noFill/>
          <a:ln/>
        </p:spPr>
        <p:txBody>
          <a:bodyPr wrap="square" rtlCol="0" anchor="ctr"/>
          <a:lstStyle/>
          <a:p>
            <a:pPr indent="0" marL="0">
              <a:buNone/>
            </a:pPr>
            <a:r>
              <a:rPr lang="en-US" sz="1200" b="1" spc="150" kern="0" dirty="0">
                <a:solidFill>
                  <a:srgbClr val="FFFFFF"/>
                </a:solidFill>
                <a:latin typeface="Trebuchet MS" pitchFamily="34" charset="0"/>
                <a:ea typeface="Trebuchet MS" pitchFamily="34" charset="-122"/>
                <a:cs typeface="Trebuchet MS" pitchFamily="34" charset="-120"/>
              </a:rPr>
              <a:t>PURE (SINGLE-PARENT)</a:t>
            </a:r>
            <a:endParaRPr lang="en-US" sz="1200" dirty="0"/>
          </a:p>
        </p:txBody>
      </p:sp>
      <p:sp>
        <p:nvSpPr>
          <p:cNvPr id="7" name="Text 5"/>
          <p:cNvSpPr/>
          <p:nvPr/>
        </p:nvSpPr>
        <p:spPr>
          <a:xfrm>
            <a:off x="731520" y="2240280"/>
            <a:ext cx="4846320" cy="365760"/>
          </a:xfrm>
          <a:prstGeom prst="rect">
            <a:avLst/>
          </a:prstGeom>
          <a:noFill/>
          <a:ln/>
        </p:spPr>
        <p:txBody>
          <a:bodyPr wrap="square" rtlCol="0" anchor="t"/>
          <a:lstStyle/>
          <a:p>
            <a:pPr indent="0" marL="0">
              <a:buNone/>
            </a:pPr>
            <a:r>
              <a:rPr lang="en-US" sz="1800" b="1" dirty="0">
                <a:solidFill>
                  <a:srgbClr val="16293F"/>
                </a:solidFill>
                <a:latin typeface="Trebuchet MS" pitchFamily="34" charset="0"/>
                <a:ea typeface="Trebuchet MS" pitchFamily="34" charset="-122"/>
                <a:cs typeface="Trebuchet MS" pitchFamily="34" charset="-120"/>
              </a:rPr>
              <a:t>Owned by one parent</a:t>
            </a:r>
            <a:endParaRPr lang="en-US" sz="1800" dirty="0"/>
          </a:p>
        </p:txBody>
      </p:sp>
      <p:sp>
        <p:nvSpPr>
          <p:cNvPr id="8" name="Text 6"/>
          <p:cNvSpPr/>
          <p:nvPr/>
        </p:nvSpPr>
        <p:spPr>
          <a:xfrm>
            <a:off x="731520" y="2651760"/>
            <a:ext cx="4846320" cy="914400"/>
          </a:xfrm>
          <a:prstGeom prst="rect">
            <a:avLst/>
          </a:prstGeom>
          <a:noFill/>
          <a:ln/>
        </p:spPr>
        <p:txBody>
          <a:bodyPr wrap="square" rtlCol="0" anchor="t"/>
          <a:lstStyle/>
          <a:p>
            <a:pPr indent="0" marL="0">
              <a:lnSpc>
                <a:spcPct val="115000"/>
              </a:lnSpc>
              <a:buNone/>
            </a:pPr>
            <a:r>
              <a:rPr lang="en-US" sz="1200" dirty="0">
                <a:solidFill>
                  <a:srgbClr val="1C1C1C"/>
                </a:solidFill>
                <a:latin typeface="Calibri" pitchFamily="34" charset="0"/>
                <a:ea typeface="Calibri" pitchFamily="34" charset="-122"/>
                <a:cs typeface="Calibri" pitchFamily="34" charset="-120"/>
              </a:rPr>
              <a:t>A wholly owned subsidiary that insures only the parent and its affiliates. Maximum control, full retention of profit, single-parent risk concentration.</a:t>
            </a:r>
            <a:endParaRPr lang="en-US" sz="1200" dirty="0"/>
          </a:p>
        </p:txBody>
      </p:sp>
      <p:sp>
        <p:nvSpPr>
          <p:cNvPr id="9" name="Text 7"/>
          <p:cNvSpPr/>
          <p:nvPr/>
        </p:nvSpPr>
        <p:spPr>
          <a:xfrm>
            <a:off x="731520" y="370332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One owner funds all capital and surplus</a:t>
            </a:r>
            <a:endParaRPr lang="en-US" sz="1150" dirty="0"/>
          </a:p>
        </p:txBody>
      </p:sp>
      <p:sp>
        <p:nvSpPr>
          <p:cNvPr id="10" name="Text 8"/>
          <p:cNvSpPr/>
          <p:nvPr/>
        </p:nvSpPr>
        <p:spPr>
          <a:xfrm>
            <a:off x="731520" y="420624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Retains 100% of underwriting profit and investment income</a:t>
            </a:r>
            <a:endParaRPr lang="en-US" sz="1150" dirty="0"/>
          </a:p>
        </p:txBody>
      </p:sp>
      <p:sp>
        <p:nvSpPr>
          <p:cNvPr id="11" name="Text 9"/>
          <p:cNvSpPr/>
          <p:nvPr/>
        </p:nvSpPr>
        <p:spPr>
          <a:xfrm>
            <a:off x="731520" y="470916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Risk concentrated in one corporate family — less natural distribution</a:t>
            </a:r>
            <a:endParaRPr lang="en-US" sz="1150" dirty="0"/>
          </a:p>
        </p:txBody>
      </p:sp>
      <p:sp>
        <p:nvSpPr>
          <p:cNvPr id="12" name="Text 10"/>
          <p:cNvSpPr/>
          <p:nvPr/>
        </p:nvSpPr>
        <p:spPr>
          <a:xfrm>
            <a:off x="731520" y="521208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Best for firms with sufficient premium volume and risk diversity</a:t>
            </a:r>
            <a:endParaRPr lang="en-US" sz="1150" dirty="0"/>
          </a:p>
        </p:txBody>
      </p:sp>
      <p:sp>
        <p:nvSpPr>
          <p:cNvPr id="13" name="Shape 11"/>
          <p:cNvSpPr/>
          <p:nvPr/>
        </p:nvSpPr>
        <p:spPr>
          <a:xfrm>
            <a:off x="6309360" y="1645920"/>
            <a:ext cx="5394960" cy="4297680"/>
          </a:xfrm>
          <a:prstGeom prst="rect">
            <a:avLst/>
          </a:prstGeom>
          <a:solidFill>
            <a:srgbClr val="FFFFFF"/>
          </a:solidFill>
          <a:ln w="12700">
            <a:solidFill>
              <a:srgbClr val="D9D5CC"/>
            </a:solidFill>
            <a:prstDash val="solid"/>
          </a:ln>
          <a:effectLst>
            <a:outerShdw sx="100000" sy="100000" kx="0" ky="0" algn="bl" rotWithShape="0" blurRad="3.197255160993018e+29" dist="1.0657517203310059e+29" dir="2.519424e+35">
              <a:srgbClr val="1F3A5F">
                <a:alpha val="6e+33"/>
              </a:srgbClr>
            </a:outerShdw>
          </a:effectLst>
        </p:spPr>
      </p:sp>
      <p:sp>
        <p:nvSpPr>
          <p:cNvPr id="14" name="Shape 12"/>
          <p:cNvSpPr/>
          <p:nvPr/>
        </p:nvSpPr>
        <p:spPr>
          <a:xfrm>
            <a:off x="6309360" y="1645920"/>
            <a:ext cx="5394960" cy="457200"/>
          </a:xfrm>
          <a:prstGeom prst="rect">
            <a:avLst/>
          </a:prstGeom>
          <a:solidFill>
            <a:srgbClr val="1F3A5F"/>
          </a:solidFill>
          <a:ln/>
        </p:spPr>
      </p:sp>
      <p:sp>
        <p:nvSpPr>
          <p:cNvPr id="15" name="Text 13"/>
          <p:cNvSpPr/>
          <p:nvPr/>
        </p:nvSpPr>
        <p:spPr>
          <a:xfrm>
            <a:off x="6583680" y="1645920"/>
            <a:ext cx="4846320" cy="457200"/>
          </a:xfrm>
          <a:prstGeom prst="rect">
            <a:avLst/>
          </a:prstGeom>
          <a:noFill/>
          <a:ln/>
        </p:spPr>
        <p:txBody>
          <a:bodyPr wrap="square" rtlCol="0" anchor="ctr"/>
          <a:lstStyle/>
          <a:p>
            <a:pPr indent="0" marL="0">
              <a:buNone/>
            </a:pPr>
            <a:r>
              <a:rPr lang="en-US" sz="1200" b="1" spc="150" kern="0" dirty="0">
                <a:solidFill>
                  <a:srgbClr val="FFFFFF"/>
                </a:solidFill>
                <a:latin typeface="Trebuchet MS" pitchFamily="34" charset="0"/>
                <a:ea typeface="Trebuchet MS" pitchFamily="34" charset="-122"/>
                <a:cs typeface="Trebuchet MS" pitchFamily="34" charset="-120"/>
              </a:rPr>
              <a:t>GROUP (MULTI-PARENT)</a:t>
            </a:r>
            <a:endParaRPr lang="en-US" sz="1200" dirty="0"/>
          </a:p>
        </p:txBody>
      </p:sp>
      <p:sp>
        <p:nvSpPr>
          <p:cNvPr id="16" name="Text 14"/>
          <p:cNvSpPr/>
          <p:nvPr/>
        </p:nvSpPr>
        <p:spPr>
          <a:xfrm>
            <a:off x="6583680" y="2240280"/>
            <a:ext cx="4846320" cy="365760"/>
          </a:xfrm>
          <a:prstGeom prst="rect">
            <a:avLst/>
          </a:prstGeom>
          <a:noFill/>
          <a:ln/>
        </p:spPr>
        <p:txBody>
          <a:bodyPr wrap="square" rtlCol="0" anchor="t"/>
          <a:lstStyle/>
          <a:p>
            <a:pPr indent="0" marL="0">
              <a:buNone/>
            </a:pPr>
            <a:r>
              <a:rPr lang="en-US" sz="1800" b="1" dirty="0">
                <a:solidFill>
                  <a:srgbClr val="16293F"/>
                </a:solidFill>
                <a:latin typeface="Trebuchet MS" pitchFamily="34" charset="0"/>
                <a:ea typeface="Trebuchet MS" pitchFamily="34" charset="-122"/>
                <a:cs typeface="Trebuchet MS" pitchFamily="34" charset="-120"/>
              </a:rPr>
              <a:t>Owned by many firms</a:t>
            </a:r>
            <a:endParaRPr lang="en-US" sz="1800" dirty="0"/>
          </a:p>
        </p:txBody>
      </p:sp>
      <p:sp>
        <p:nvSpPr>
          <p:cNvPr id="17" name="Text 15"/>
          <p:cNvSpPr/>
          <p:nvPr/>
        </p:nvSpPr>
        <p:spPr>
          <a:xfrm>
            <a:off x="6583680" y="2651760"/>
            <a:ext cx="4846320" cy="914400"/>
          </a:xfrm>
          <a:prstGeom prst="rect">
            <a:avLst/>
          </a:prstGeom>
          <a:noFill/>
          <a:ln/>
        </p:spPr>
        <p:txBody>
          <a:bodyPr wrap="square" rtlCol="0" anchor="t"/>
          <a:lstStyle/>
          <a:p>
            <a:pPr indent="0" marL="0">
              <a:lnSpc>
                <a:spcPct val="115000"/>
              </a:lnSpc>
              <a:buNone/>
            </a:pPr>
            <a:r>
              <a:rPr lang="en-US" sz="1200" dirty="0">
                <a:solidFill>
                  <a:srgbClr val="1C1C1C"/>
                </a:solidFill>
                <a:latin typeface="Calibri" pitchFamily="34" charset="0"/>
                <a:ea typeface="Calibri" pitchFamily="34" charset="-122"/>
                <a:cs typeface="Calibri" pitchFamily="34" charset="-120"/>
              </a:rPr>
              <a:t>Unrelated companies jointly form and own one captive to cover their collective risks. Members share infrastructure cost and pool risk for broader distribution.</a:t>
            </a:r>
            <a:endParaRPr lang="en-US" sz="1200" dirty="0"/>
          </a:p>
        </p:txBody>
      </p:sp>
      <p:sp>
        <p:nvSpPr>
          <p:cNvPr id="18" name="Text 16"/>
          <p:cNvSpPr/>
          <p:nvPr/>
        </p:nvSpPr>
        <p:spPr>
          <a:xfrm>
            <a:off x="6583680" y="370332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Unrelated insureds co-own the captive</a:t>
            </a:r>
            <a:endParaRPr lang="en-US" sz="1150" dirty="0"/>
          </a:p>
        </p:txBody>
      </p:sp>
      <p:sp>
        <p:nvSpPr>
          <p:cNvPr id="19" name="Text 17"/>
          <p:cNvSpPr/>
          <p:nvPr/>
        </p:nvSpPr>
        <p:spPr>
          <a:xfrm>
            <a:off x="6583680" y="420624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Built-in risk distribution across industries/geographies</a:t>
            </a:r>
            <a:endParaRPr lang="en-US" sz="1150" dirty="0"/>
          </a:p>
        </p:txBody>
      </p:sp>
      <p:sp>
        <p:nvSpPr>
          <p:cNvPr id="20" name="Text 18"/>
          <p:cNvSpPr/>
          <p:nvPr/>
        </p:nvSpPr>
        <p:spPr>
          <a:xfrm>
            <a:off x="6583680" y="470916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Shared capital, governance, and operating costs</a:t>
            </a:r>
            <a:endParaRPr lang="en-US" sz="1150" dirty="0"/>
          </a:p>
        </p:txBody>
      </p:sp>
      <p:sp>
        <p:nvSpPr>
          <p:cNvPr id="21" name="Text 19"/>
          <p:cNvSpPr/>
          <p:nvPr/>
        </p:nvSpPr>
        <p:spPr>
          <a:xfrm>
            <a:off x="6583680" y="5212080"/>
            <a:ext cx="4846320" cy="457200"/>
          </a:xfrm>
          <a:prstGeom prst="rect">
            <a:avLst/>
          </a:prstGeom>
          <a:noFill/>
          <a:ln/>
        </p:spPr>
        <p:txBody>
          <a:bodyPr wrap="square" rtlCol="0" anchor="t"/>
          <a:lstStyle/>
          <a:p>
            <a:pPr indent="0" marL="0">
              <a:lnSpc>
                <a:spcPct val="110000"/>
              </a:lnSpc>
              <a:buNone/>
            </a:pPr>
            <a:r>
              <a:rPr lang="en-US" sz="1150" dirty="0">
                <a:solidFill>
                  <a:srgbClr val="1C1C1C"/>
                </a:solidFill>
                <a:latin typeface="Calibri" pitchFamily="34" charset="0"/>
                <a:ea typeface="Calibri" pitchFamily="34" charset="-122"/>
                <a:cs typeface="Calibri" pitchFamily="34" charset="-120"/>
              </a:rPr>
              <a:t>▪  Best for mid-market firms pooling homogeneous exposures</a:t>
            </a:r>
            <a:endParaRPr lang="en-US" sz="1150" dirty="0"/>
          </a:p>
        </p:txBody>
      </p:sp>
      <p:sp>
        <p:nvSpPr>
          <p:cNvPr id="22" name="Text 20"/>
          <p:cNvSpPr/>
          <p:nvPr/>
        </p:nvSpPr>
        <p:spPr>
          <a:xfrm>
            <a:off x="457200" y="6035040"/>
            <a:ext cx="11274552" cy="365760"/>
          </a:xfrm>
          <a:prstGeom prst="rect">
            <a:avLst/>
          </a:prstGeom>
          <a:noFill/>
          <a:ln/>
        </p:spPr>
        <p:txBody>
          <a:bodyPr wrap="square" rtlCol="0" anchor="t"/>
          <a:lstStyle/>
          <a:p>
            <a:pPr indent="0" marL="0">
              <a:buNone/>
            </a:pPr>
            <a:r>
              <a:rPr lang="en-US" sz="1200" i="1" dirty="0">
                <a:solidFill>
                  <a:srgbClr val="6E6E6E"/>
                </a:solidFill>
                <a:latin typeface="Calibri" pitchFamily="34" charset="0"/>
                <a:ea typeface="Calibri" pitchFamily="34" charset="-122"/>
                <a:cs typeface="Calibri" pitchFamily="34" charset="-120"/>
              </a:rPr>
              <a:t>A single-parent captive gives a large manufacturer the most control and profit retention; a group captive gives a mid-market firm distribution and shared cost without owning a standalone insurer.</a:t>
            </a:r>
            <a:endParaRPr lang="en-US" sz="1200" dirty="0"/>
          </a:p>
        </p:txBody>
      </p:sp>
      <p:sp>
        <p:nvSpPr>
          <p:cNvPr id="23" name="Text 21"/>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FORC</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NAIC</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LarsCo</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STRATEGIC BENEFITS</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Three financial levers a captive creates</a:t>
            </a:r>
            <a:endParaRPr lang="en-US" sz="3000" dirty="0"/>
          </a:p>
        </p:txBody>
      </p:sp>
      <p:sp>
        <p:nvSpPr>
          <p:cNvPr id="4" name="Shape 2"/>
          <p:cNvSpPr/>
          <p:nvPr/>
        </p:nvSpPr>
        <p:spPr>
          <a:xfrm>
            <a:off x="457200" y="1691640"/>
            <a:ext cx="3520440" cy="4114800"/>
          </a:xfrm>
          <a:prstGeom prst="rect">
            <a:avLst/>
          </a:prstGeom>
          <a:solidFill>
            <a:srgbClr val="FFFFFF"/>
          </a:solidFill>
          <a:ln w="12700">
            <a:solidFill>
              <a:srgbClr val="D9D5CC"/>
            </a:solidFill>
            <a:prstDash val="solid"/>
          </a:ln>
          <a:effectLst>
            <a:outerShdw sx="100000" sy="100000" kx="0" ky="0" algn="bl" rotWithShape="0" blurRad="4.0605140544611325e+33" dist="1.3535046848203775e+33" dir="1.5116544e+40">
              <a:srgbClr val="1F3A5F">
                <a:alpha val="5.9999999999999995e+38"/>
              </a:srgbClr>
            </a:outerShdw>
          </a:effectLst>
        </p:spPr>
      </p:sp>
      <p:sp>
        <p:nvSpPr>
          <p:cNvPr id="5" name="Shape 3"/>
          <p:cNvSpPr/>
          <p:nvPr/>
        </p:nvSpPr>
        <p:spPr>
          <a:xfrm>
            <a:off x="457200" y="1691640"/>
            <a:ext cx="3520440" cy="1234440"/>
          </a:xfrm>
          <a:prstGeom prst="rect">
            <a:avLst/>
          </a:prstGeom>
          <a:solidFill>
            <a:srgbClr val="1F3A5F"/>
          </a:solidFill>
          <a:ln/>
        </p:spPr>
      </p:sp>
      <p:sp>
        <p:nvSpPr>
          <p:cNvPr id="6" name="Text 4"/>
          <p:cNvSpPr/>
          <p:nvPr/>
        </p:nvSpPr>
        <p:spPr>
          <a:xfrm>
            <a:off x="731520" y="1920240"/>
            <a:ext cx="2971800" cy="731520"/>
          </a:xfrm>
          <a:prstGeom prst="rect">
            <a:avLst/>
          </a:prstGeom>
          <a:noFill/>
          <a:ln/>
        </p:spPr>
        <p:txBody>
          <a:bodyPr wrap="square" rtlCol="0" anchor="ctr"/>
          <a:lstStyle/>
          <a:p>
            <a:pPr indent="0" marL="0">
              <a:buNone/>
            </a:pPr>
            <a:r>
              <a:rPr lang="en-US" sz="3000" b="1" dirty="0">
                <a:solidFill>
                  <a:srgbClr val="C8862E"/>
                </a:solidFill>
                <a:latin typeface="Trebuchet MS" pitchFamily="34" charset="0"/>
                <a:ea typeface="Trebuchet MS" pitchFamily="34" charset="-122"/>
                <a:cs typeface="Trebuchet MS" pitchFamily="34" charset="-120"/>
              </a:rPr>
              <a:t>TCOR</a:t>
            </a:r>
            <a:endParaRPr lang="en-US" sz="3000" dirty="0"/>
          </a:p>
        </p:txBody>
      </p:sp>
      <p:sp>
        <p:nvSpPr>
          <p:cNvPr id="7" name="Text 5"/>
          <p:cNvSpPr/>
          <p:nvPr/>
        </p:nvSpPr>
        <p:spPr>
          <a:xfrm>
            <a:off x="731520" y="3063240"/>
            <a:ext cx="297180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Reduction in total cost of risk</a:t>
            </a:r>
            <a:endParaRPr lang="en-US" sz="1400" dirty="0"/>
          </a:p>
        </p:txBody>
      </p:sp>
      <p:sp>
        <p:nvSpPr>
          <p:cNvPr id="8" name="Text 6"/>
          <p:cNvSpPr/>
          <p:nvPr/>
        </p:nvSpPr>
        <p:spPr>
          <a:xfrm>
            <a:off x="731520" y="3749040"/>
            <a:ext cx="2971800" cy="1920240"/>
          </a:xfrm>
          <a:prstGeom prst="rect">
            <a:avLst/>
          </a:prstGeom>
          <a:noFill/>
          <a:ln/>
        </p:spPr>
        <p:txBody>
          <a:bodyPr wrap="square" rtlCol="0" anchor="t"/>
          <a:lstStyle/>
          <a:p>
            <a:pPr indent="0" marL="0">
              <a:lnSpc>
                <a:spcPct val="120000"/>
              </a:lnSpc>
              <a:buNone/>
            </a:pPr>
            <a:r>
              <a:rPr lang="en-US" sz="1200" dirty="0">
                <a:solidFill>
                  <a:srgbClr val="1C1C1C"/>
                </a:solidFill>
                <a:latin typeface="Calibri" pitchFamily="34" charset="0"/>
                <a:ea typeface="Calibri" pitchFamily="34" charset="-122"/>
                <a:cs typeface="Calibri" pitchFamily="34" charset="-120"/>
              </a:rPr>
              <a:t>Eliminate carrier profit loads, commissions, and taxes. Retain predictable, lower-severity losses and fund them at actuarial cost rather than loaded commercial premium.</a:t>
            </a:r>
            <a:endParaRPr lang="en-US" sz="1200" dirty="0"/>
          </a:p>
        </p:txBody>
      </p:sp>
      <p:sp>
        <p:nvSpPr>
          <p:cNvPr id="9" name="Shape 7"/>
          <p:cNvSpPr/>
          <p:nvPr/>
        </p:nvSpPr>
        <p:spPr>
          <a:xfrm>
            <a:off x="4297680" y="1691640"/>
            <a:ext cx="3520440" cy="4114800"/>
          </a:xfrm>
          <a:prstGeom prst="rect">
            <a:avLst/>
          </a:prstGeom>
          <a:solidFill>
            <a:srgbClr val="FFFFFF"/>
          </a:solidFill>
          <a:ln w="12700">
            <a:solidFill>
              <a:srgbClr val="D9D5CC"/>
            </a:solidFill>
            <a:prstDash val="solid"/>
          </a:ln>
          <a:effectLst>
            <a:outerShdw sx="100000" sy="100000" kx="0" ky="0" algn="bl" rotWithShape="0" blurRad="5.156852849165638e+37" dist="1.7189509497218795e+37" dir="9.069926400000001e+44">
              <a:srgbClr val="1F3A5F">
                <a:alpha val="5.999999999999999e+43"/>
              </a:srgbClr>
            </a:outerShdw>
          </a:effectLst>
        </p:spPr>
      </p:sp>
      <p:sp>
        <p:nvSpPr>
          <p:cNvPr id="10" name="Shape 8"/>
          <p:cNvSpPr/>
          <p:nvPr/>
        </p:nvSpPr>
        <p:spPr>
          <a:xfrm>
            <a:off x="4297680" y="1691640"/>
            <a:ext cx="3520440" cy="1234440"/>
          </a:xfrm>
          <a:prstGeom prst="rect">
            <a:avLst/>
          </a:prstGeom>
          <a:solidFill>
            <a:srgbClr val="1F3A5F"/>
          </a:solidFill>
          <a:ln/>
        </p:spPr>
      </p:sp>
      <p:sp>
        <p:nvSpPr>
          <p:cNvPr id="11" name="Text 9"/>
          <p:cNvSpPr/>
          <p:nvPr/>
        </p:nvSpPr>
        <p:spPr>
          <a:xfrm>
            <a:off x="4572000" y="1920240"/>
            <a:ext cx="2971800" cy="731520"/>
          </a:xfrm>
          <a:prstGeom prst="rect">
            <a:avLst/>
          </a:prstGeom>
          <a:noFill/>
          <a:ln/>
        </p:spPr>
        <p:txBody>
          <a:bodyPr wrap="square" rtlCol="0" anchor="ctr"/>
          <a:lstStyle/>
          <a:p>
            <a:pPr indent="0" marL="0">
              <a:buNone/>
            </a:pPr>
            <a:r>
              <a:rPr lang="en-US" sz="3000" b="1" dirty="0">
                <a:solidFill>
                  <a:srgbClr val="C8862E"/>
                </a:solidFill>
                <a:latin typeface="Trebuchet MS" pitchFamily="34" charset="0"/>
                <a:ea typeface="Trebuchet MS" pitchFamily="34" charset="-122"/>
                <a:cs typeface="Trebuchet MS" pitchFamily="34" charset="-120"/>
              </a:rPr>
              <a:t>Capacity</a:t>
            </a:r>
            <a:endParaRPr lang="en-US" sz="3000" dirty="0"/>
          </a:p>
        </p:txBody>
      </p:sp>
      <p:sp>
        <p:nvSpPr>
          <p:cNvPr id="12" name="Text 10"/>
          <p:cNvSpPr/>
          <p:nvPr/>
        </p:nvSpPr>
        <p:spPr>
          <a:xfrm>
            <a:off x="4572000" y="3063240"/>
            <a:ext cx="297180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Risk capacity stabilization</a:t>
            </a:r>
            <a:endParaRPr lang="en-US" sz="1400" dirty="0"/>
          </a:p>
        </p:txBody>
      </p:sp>
      <p:sp>
        <p:nvSpPr>
          <p:cNvPr id="13" name="Text 11"/>
          <p:cNvSpPr/>
          <p:nvPr/>
        </p:nvSpPr>
        <p:spPr>
          <a:xfrm>
            <a:off x="4572000" y="3749040"/>
            <a:ext cx="2971800" cy="1920240"/>
          </a:xfrm>
          <a:prstGeom prst="rect">
            <a:avLst/>
          </a:prstGeom>
          <a:noFill/>
          <a:ln/>
        </p:spPr>
        <p:txBody>
          <a:bodyPr wrap="square" rtlCol="0" anchor="t"/>
          <a:lstStyle/>
          <a:p>
            <a:pPr indent="0" marL="0">
              <a:lnSpc>
                <a:spcPct val="120000"/>
              </a:lnSpc>
              <a:buNone/>
            </a:pPr>
            <a:r>
              <a:rPr lang="en-US" sz="1200" dirty="0">
                <a:solidFill>
                  <a:srgbClr val="1C1C1C"/>
                </a:solidFill>
                <a:latin typeface="Calibri" pitchFamily="34" charset="0"/>
                <a:ea typeface="Calibri" pitchFamily="34" charset="-122"/>
                <a:cs typeface="Calibri" pitchFamily="34" charset="-120"/>
              </a:rPr>
              <a:t>Insulate the program from hard-market rate spikes and retentions. Access reinsurance markets directly and smooth premium across the cycle.</a:t>
            </a:r>
            <a:endParaRPr lang="en-US" sz="1200" dirty="0"/>
          </a:p>
        </p:txBody>
      </p:sp>
      <p:sp>
        <p:nvSpPr>
          <p:cNvPr id="14" name="Shape 12"/>
          <p:cNvSpPr/>
          <p:nvPr/>
        </p:nvSpPr>
        <p:spPr>
          <a:xfrm>
            <a:off x="8138160" y="1691640"/>
            <a:ext cx="3520440" cy="4114800"/>
          </a:xfrm>
          <a:prstGeom prst="rect">
            <a:avLst/>
          </a:prstGeom>
          <a:solidFill>
            <a:srgbClr val="FFFFFF"/>
          </a:solidFill>
          <a:ln w="12700">
            <a:solidFill>
              <a:srgbClr val="D9D5CC"/>
            </a:solidFill>
            <a:prstDash val="solid"/>
          </a:ln>
          <a:effectLst>
            <a:outerShdw sx="100000" sy="100000" kx="0" ky="0" algn="bl" rotWithShape="0" blurRad="6.549203118440361e+41" dist="2.183067706146787e+41" dir="5.44195584e+49">
              <a:srgbClr val="1F3A5F">
                <a:alpha val="6e+48"/>
              </a:srgbClr>
            </a:outerShdw>
          </a:effectLst>
        </p:spPr>
      </p:sp>
      <p:sp>
        <p:nvSpPr>
          <p:cNvPr id="15" name="Shape 13"/>
          <p:cNvSpPr/>
          <p:nvPr/>
        </p:nvSpPr>
        <p:spPr>
          <a:xfrm>
            <a:off x="8138160" y="1691640"/>
            <a:ext cx="3520440" cy="1234440"/>
          </a:xfrm>
          <a:prstGeom prst="rect">
            <a:avLst/>
          </a:prstGeom>
          <a:solidFill>
            <a:srgbClr val="1F3A5F"/>
          </a:solidFill>
          <a:ln/>
        </p:spPr>
      </p:sp>
      <p:sp>
        <p:nvSpPr>
          <p:cNvPr id="16" name="Text 14"/>
          <p:cNvSpPr/>
          <p:nvPr/>
        </p:nvSpPr>
        <p:spPr>
          <a:xfrm>
            <a:off x="8412480" y="1920240"/>
            <a:ext cx="2971800" cy="731520"/>
          </a:xfrm>
          <a:prstGeom prst="rect">
            <a:avLst/>
          </a:prstGeom>
          <a:noFill/>
          <a:ln/>
        </p:spPr>
        <p:txBody>
          <a:bodyPr wrap="square" rtlCol="0" anchor="ctr"/>
          <a:lstStyle/>
          <a:p>
            <a:pPr indent="0" marL="0">
              <a:buNone/>
            </a:pPr>
            <a:r>
              <a:rPr lang="en-US" sz="3000" b="1" dirty="0">
                <a:solidFill>
                  <a:srgbClr val="C8862E"/>
                </a:solidFill>
                <a:latin typeface="Trebuchet MS" pitchFamily="34" charset="0"/>
                <a:ea typeface="Trebuchet MS" pitchFamily="34" charset="-122"/>
                <a:cs typeface="Trebuchet MS" pitchFamily="34" charset="-120"/>
              </a:rPr>
              <a:t>Profit</a:t>
            </a:r>
            <a:endParaRPr lang="en-US" sz="3000" dirty="0"/>
          </a:p>
        </p:txBody>
      </p:sp>
      <p:sp>
        <p:nvSpPr>
          <p:cNvPr id="17" name="Text 15"/>
          <p:cNvSpPr/>
          <p:nvPr/>
        </p:nvSpPr>
        <p:spPr>
          <a:xfrm>
            <a:off x="8412480" y="3063240"/>
            <a:ext cx="297180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Underwriting profit retention</a:t>
            </a:r>
            <a:endParaRPr lang="en-US" sz="1400" dirty="0"/>
          </a:p>
        </p:txBody>
      </p:sp>
      <p:sp>
        <p:nvSpPr>
          <p:cNvPr id="18" name="Text 16"/>
          <p:cNvSpPr/>
          <p:nvPr/>
        </p:nvSpPr>
        <p:spPr>
          <a:xfrm>
            <a:off x="8412480" y="3749040"/>
            <a:ext cx="2971800" cy="1920240"/>
          </a:xfrm>
          <a:prstGeom prst="rect">
            <a:avLst/>
          </a:prstGeom>
          <a:noFill/>
          <a:ln/>
        </p:spPr>
        <p:txBody>
          <a:bodyPr wrap="square" rtlCol="0" anchor="t"/>
          <a:lstStyle/>
          <a:p>
            <a:pPr indent="0" marL="0">
              <a:lnSpc>
                <a:spcPct val="120000"/>
              </a:lnSpc>
              <a:buNone/>
            </a:pPr>
            <a:r>
              <a:rPr lang="en-US" sz="1200" dirty="0">
                <a:solidFill>
                  <a:srgbClr val="1C1C1C"/>
                </a:solidFill>
                <a:latin typeface="Calibri" pitchFamily="34" charset="0"/>
                <a:ea typeface="Calibri" pitchFamily="34" charset="-122"/>
                <a:cs typeface="Calibri" pitchFamily="34" charset="-120"/>
              </a:rPr>
              <a:t>When premium exceeds losses and expenses, the captive retains the underwriting profit — returned as dividends or built into capital and surplus — plus investment income on reserves.</a:t>
            </a:r>
            <a:endParaRPr lang="en-US" sz="1200" dirty="0"/>
          </a:p>
        </p:txBody>
      </p:sp>
      <p:sp>
        <p:nvSpPr>
          <p:cNvPr id="19" name="Text 17"/>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Capvartis (TCOR)</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Milliman (underwriting profit)</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captives.insure (capacity)</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6293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THE CORE OPPORTUNITY</a:t>
            </a:r>
            <a:endParaRPr lang="en-US" sz="1200" dirty="0"/>
          </a:p>
        </p:txBody>
      </p:sp>
      <p:sp>
        <p:nvSpPr>
          <p:cNvPr id="3" name="Text 1"/>
          <p:cNvSpPr/>
          <p:nvPr/>
        </p:nvSpPr>
        <p:spPr>
          <a:xfrm>
            <a:off x="457200" y="731520"/>
            <a:ext cx="11274552" cy="640080"/>
          </a:xfrm>
          <a:prstGeom prst="rect">
            <a:avLst/>
          </a:prstGeom>
          <a:noFill/>
          <a:ln/>
        </p:spPr>
        <p:txBody>
          <a:bodyPr wrap="square" rtlCol="0" anchor="t"/>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Fund safety and loss-control directly through your own program</a:t>
            </a:r>
            <a:endParaRPr lang="en-US" sz="2800" dirty="0"/>
          </a:p>
        </p:txBody>
      </p:sp>
      <p:sp>
        <p:nvSpPr>
          <p:cNvPr id="4" name="Text 2"/>
          <p:cNvSpPr/>
          <p:nvPr/>
        </p:nvSpPr>
        <p:spPr>
          <a:xfrm>
            <a:off x="457200" y="1600200"/>
            <a:ext cx="11274552" cy="1097280"/>
          </a:xfrm>
          <a:prstGeom prst="rect">
            <a:avLst/>
          </a:prstGeom>
          <a:noFill/>
          <a:ln/>
        </p:spPr>
        <p:txBody>
          <a:bodyPr wrap="square" rtlCol="0" anchor="t"/>
          <a:lstStyle/>
          <a:p>
            <a:pPr indent="0" marL="0">
              <a:lnSpc>
                <a:spcPct val="125000"/>
              </a:lnSpc>
              <a:buNone/>
            </a:pPr>
            <a:r>
              <a:rPr lang="en-US" sz="1450" dirty="0">
                <a:solidFill>
                  <a:srgbClr val="D7DCE3"/>
                </a:solidFill>
                <a:latin typeface="Calibri" pitchFamily="34" charset="0"/>
                <a:ea typeface="Calibri" pitchFamily="34" charset="-122"/>
                <a:cs typeface="Calibri" pitchFamily="34" charset="-120"/>
              </a:rPr>
              <a:t>In a commercial program, every dollar spent on safety is unrecovered expense — the carrier keeps the benefit of your lower losses. A captive flips this: loss-control investment flows through your own insurance company, lowering the claims the captive pays and directly increasing the underwriting profit you retain.</a:t>
            </a:r>
            <a:endParaRPr lang="en-US" sz="1450" dirty="0"/>
          </a:p>
        </p:txBody>
      </p:sp>
      <p:sp>
        <p:nvSpPr>
          <p:cNvPr id="5" name="Shape 3"/>
          <p:cNvSpPr/>
          <p:nvPr/>
        </p:nvSpPr>
        <p:spPr>
          <a:xfrm>
            <a:off x="457200" y="2971800"/>
            <a:ext cx="3520440" cy="2468880"/>
          </a:xfrm>
          <a:prstGeom prst="rect">
            <a:avLst/>
          </a:prstGeom>
          <a:solidFill>
            <a:srgbClr val="243A55"/>
          </a:solidFill>
          <a:ln w="12700">
            <a:solidFill>
              <a:srgbClr val="33506F"/>
            </a:solidFill>
            <a:prstDash val="solid"/>
          </a:ln>
        </p:spPr>
      </p:sp>
      <p:sp>
        <p:nvSpPr>
          <p:cNvPr id="6" name="Text 4"/>
          <p:cNvSpPr/>
          <p:nvPr/>
        </p:nvSpPr>
        <p:spPr>
          <a:xfrm>
            <a:off x="731520" y="3200400"/>
            <a:ext cx="2971800" cy="365760"/>
          </a:xfrm>
          <a:prstGeom prst="rect">
            <a:avLst/>
          </a:prstGeom>
          <a:noFill/>
          <a:ln/>
        </p:spPr>
        <p:txBody>
          <a:bodyPr wrap="square" rtlCol="0" anchor="t"/>
          <a:lstStyle/>
          <a:p>
            <a:pPr indent="0" marL="0">
              <a:buNone/>
            </a:pPr>
            <a:r>
              <a:rPr lang="en-US" sz="1800" b="1" dirty="0">
                <a:solidFill>
                  <a:srgbClr val="E9C98F"/>
                </a:solidFill>
                <a:latin typeface="Trebuchet MS" pitchFamily="34" charset="0"/>
                <a:ea typeface="Trebuchet MS" pitchFamily="34" charset="-122"/>
                <a:cs typeface="Trebuchet MS" pitchFamily="34" charset="-120"/>
              </a:rPr>
              <a:t>01</a:t>
            </a:r>
            <a:endParaRPr lang="en-US" sz="1800" dirty="0"/>
          </a:p>
        </p:txBody>
      </p:sp>
      <p:sp>
        <p:nvSpPr>
          <p:cNvPr id="7" name="Text 5"/>
          <p:cNvSpPr/>
          <p:nvPr/>
        </p:nvSpPr>
        <p:spPr>
          <a:xfrm>
            <a:off x="731520" y="3611880"/>
            <a:ext cx="2971800" cy="457200"/>
          </a:xfrm>
          <a:prstGeom prst="rect">
            <a:avLst/>
          </a:prstGeom>
          <a:noFill/>
          <a:ln/>
        </p:spPr>
        <p:txBody>
          <a:bodyPr wrap="square" rtlCol="0" anchor="t"/>
          <a:lstStyle/>
          <a:p>
            <a:pPr indent="0" marL="0">
              <a:buNone/>
            </a:pPr>
            <a:r>
              <a:rPr lang="en-US" sz="1400" b="1" dirty="0">
                <a:solidFill>
                  <a:srgbClr val="FFFFFF"/>
                </a:solidFill>
                <a:latin typeface="Trebuchet MS" pitchFamily="34" charset="0"/>
                <a:ea typeface="Trebuchet MS" pitchFamily="34" charset="-122"/>
                <a:cs typeface="Trebuchet MS" pitchFamily="34" charset="-120"/>
              </a:rPr>
              <a:t>Invest in loss control</a:t>
            </a:r>
            <a:endParaRPr lang="en-US" sz="1400" dirty="0"/>
          </a:p>
        </p:txBody>
      </p:sp>
      <p:sp>
        <p:nvSpPr>
          <p:cNvPr id="8" name="Text 6"/>
          <p:cNvSpPr/>
          <p:nvPr/>
        </p:nvSpPr>
        <p:spPr>
          <a:xfrm>
            <a:off x="731520" y="4069080"/>
            <a:ext cx="2971800" cy="1280160"/>
          </a:xfrm>
          <a:prstGeom prst="rect">
            <a:avLst/>
          </a:prstGeom>
          <a:noFill/>
          <a:ln/>
        </p:spPr>
        <p:txBody>
          <a:bodyPr wrap="square" rtlCol="0" anchor="t"/>
          <a:lstStyle/>
          <a:p>
            <a:pPr indent="0" marL="0">
              <a:lnSpc>
                <a:spcPct val="120000"/>
              </a:lnSpc>
              <a:buNone/>
            </a:pPr>
            <a:r>
              <a:rPr lang="en-US" sz="1150" dirty="0">
                <a:solidFill>
                  <a:srgbClr val="C9D3DE"/>
                </a:solidFill>
                <a:latin typeface="Calibri" pitchFamily="34" charset="0"/>
                <a:ea typeface="Calibri" pitchFamily="34" charset="-122"/>
                <a:cs typeface="Calibri" pitchFamily="34" charset="-120"/>
              </a:rPr>
              <a:t>Engineering, training, sensors, ergonomics, and machine guarding funded as a program expense.</a:t>
            </a:r>
            <a:endParaRPr lang="en-US" sz="1150" dirty="0"/>
          </a:p>
        </p:txBody>
      </p:sp>
      <p:sp>
        <p:nvSpPr>
          <p:cNvPr id="9" name="Shape 7"/>
          <p:cNvSpPr/>
          <p:nvPr/>
        </p:nvSpPr>
        <p:spPr>
          <a:xfrm>
            <a:off x="4297680" y="2971800"/>
            <a:ext cx="3520440" cy="2468880"/>
          </a:xfrm>
          <a:prstGeom prst="rect">
            <a:avLst/>
          </a:prstGeom>
          <a:solidFill>
            <a:srgbClr val="243A55"/>
          </a:solidFill>
          <a:ln w="12700">
            <a:solidFill>
              <a:srgbClr val="33506F"/>
            </a:solidFill>
            <a:prstDash val="solid"/>
          </a:ln>
        </p:spPr>
      </p:sp>
      <p:sp>
        <p:nvSpPr>
          <p:cNvPr id="10" name="Text 8"/>
          <p:cNvSpPr/>
          <p:nvPr/>
        </p:nvSpPr>
        <p:spPr>
          <a:xfrm>
            <a:off x="4572000" y="3200400"/>
            <a:ext cx="2971800" cy="365760"/>
          </a:xfrm>
          <a:prstGeom prst="rect">
            <a:avLst/>
          </a:prstGeom>
          <a:noFill/>
          <a:ln/>
        </p:spPr>
        <p:txBody>
          <a:bodyPr wrap="square" rtlCol="0" anchor="t"/>
          <a:lstStyle/>
          <a:p>
            <a:pPr indent="0" marL="0">
              <a:buNone/>
            </a:pPr>
            <a:r>
              <a:rPr lang="en-US" sz="1800" b="1" dirty="0">
                <a:solidFill>
                  <a:srgbClr val="E9C98F"/>
                </a:solidFill>
                <a:latin typeface="Trebuchet MS" pitchFamily="34" charset="0"/>
                <a:ea typeface="Trebuchet MS" pitchFamily="34" charset="-122"/>
                <a:cs typeface="Trebuchet MS" pitchFamily="34" charset="-120"/>
              </a:rPr>
              <a:t>02</a:t>
            </a:r>
            <a:endParaRPr lang="en-US" sz="1800" dirty="0"/>
          </a:p>
        </p:txBody>
      </p:sp>
      <p:sp>
        <p:nvSpPr>
          <p:cNvPr id="11" name="Text 9"/>
          <p:cNvSpPr/>
          <p:nvPr/>
        </p:nvSpPr>
        <p:spPr>
          <a:xfrm>
            <a:off x="4572000" y="3611880"/>
            <a:ext cx="2971800" cy="457200"/>
          </a:xfrm>
          <a:prstGeom prst="rect">
            <a:avLst/>
          </a:prstGeom>
          <a:noFill/>
          <a:ln/>
        </p:spPr>
        <p:txBody>
          <a:bodyPr wrap="square" rtlCol="0" anchor="t"/>
          <a:lstStyle/>
          <a:p>
            <a:pPr indent="0" marL="0">
              <a:buNone/>
            </a:pPr>
            <a:r>
              <a:rPr lang="en-US" sz="1400" b="1" dirty="0">
                <a:solidFill>
                  <a:srgbClr val="FFFFFF"/>
                </a:solidFill>
                <a:latin typeface="Trebuchet MS" pitchFamily="34" charset="0"/>
                <a:ea typeface="Trebuchet MS" pitchFamily="34" charset="-122"/>
                <a:cs typeface="Trebuchet MS" pitchFamily="34" charset="-120"/>
              </a:rPr>
              <a:t>Losses fall in your captive</a:t>
            </a:r>
            <a:endParaRPr lang="en-US" sz="1400" dirty="0"/>
          </a:p>
        </p:txBody>
      </p:sp>
      <p:sp>
        <p:nvSpPr>
          <p:cNvPr id="12" name="Text 10"/>
          <p:cNvSpPr/>
          <p:nvPr/>
        </p:nvSpPr>
        <p:spPr>
          <a:xfrm>
            <a:off x="4572000" y="4069080"/>
            <a:ext cx="2971800" cy="1280160"/>
          </a:xfrm>
          <a:prstGeom prst="rect">
            <a:avLst/>
          </a:prstGeom>
          <a:noFill/>
          <a:ln/>
        </p:spPr>
        <p:txBody>
          <a:bodyPr wrap="square" rtlCol="0" anchor="t"/>
          <a:lstStyle/>
          <a:p>
            <a:pPr indent="0" marL="0">
              <a:lnSpc>
                <a:spcPct val="120000"/>
              </a:lnSpc>
              <a:buNone/>
            </a:pPr>
            <a:r>
              <a:rPr lang="en-US" sz="1150" dirty="0">
                <a:solidFill>
                  <a:srgbClr val="C9D3DE"/>
                </a:solidFill>
                <a:latin typeface="Calibri" pitchFamily="34" charset="0"/>
                <a:ea typeface="Calibri" pitchFamily="34" charset="-122"/>
                <a:cs typeface="Calibri" pitchFamily="34" charset="-120"/>
              </a:rPr>
              <a:t>Fewer and smaller claims are paid from your own reserves — the savings stay inside the firm.</a:t>
            </a:r>
            <a:endParaRPr lang="en-US" sz="1150" dirty="0"/>
          </a:p>
        </p:txBody>
      </p:sp>
      <p:sp>
        <p:nvSpPr>
          <p:cNvPr id="13" name="Shape 11"/>
          <p:cNvSpPr/>
          <p:nvPr/>
        </p:nvSpPr>
        <p:spPr>
          <a:xfrm>
            <a:off x="8138160" y="2971800"/>
            <a:ext cx="3520440" cy="2468880"/>
          </a:xfrm>
          <a:prstGeom prst="rect">
            <a:avLst/>
          </a:prstGeom>
          <a:solidFill>
            <a:srgbClr val="243A55"/>
          </a:solidFill>
          <a:ln w="12700">
            <a:solidFill>
              <a:srgbClr val="33506F"/>
            </a:solidFill>
            <a:prstDash val="solid"/>
          </a:ln>
        </p:spPr>
      </p:sp>
      <p:sp>
        <p:nvSpPr>
          <p:cNvPr id="14" name="Text 12"/>
          <p:cNvSpPr/>
          <p:nvPr/>
        </p:nvSpPr>
        <p:spPr>
          <a:xfrm>
            <a:off x="8412480" y="3200400"/>
            <a:ext cx="2971800" cy="365760"/>
          </a:xfrm>
          <a:prstGeom prst="rect">
            <a:avLst/>
          </a:prstGeom>
          <a:noFill/>
          <a:ln/>
        </p:spPr>
        <p:txBody>
          <a:bodyPr wrap="square" rtlCol="0" anchor="t"/>
          <a:lstStyle/>
          <a:p>
            <a:pPr indent="0" marL="0">
              <a:buNone/>
            </a:pPr>
            <a:r>
              <a:rPr lang="en-US" sz="1800" b="1" dirty="0">
                <a:solidFill>
                  <a:srgbClr val="E9C98F"/>
                </a:solidFill>
                <a:latin typeface="Trebuchet MS" pitchFamily="34" charset="0"/>
                <a:ea typeface="Trebuchet MS" pitchFamily="34" charset="-122"/>
                <a:cs typeface="Trebuchet MS" pitchFamily="34" charset="-120"/>
              </a:rPr>
              <a:t>03</a:t>
            </a:r>
            <a:endParaRPr lang="en-US" sz="1800" dirty="0"/>
          </a:p>
        </p:txBody>
      </p:sp>
      <p:sp>
        <p:nvSpPr>
          <p:cNvPr id="15" name="Text 13"/>
          <p:cNvSpPr/>
          <p:nvPr/>
        </p:nvSpPr>
        <p:spPr>
          <a:xfrm>
            <a:off x="8412480" y="3611880"/>
            <a:ext cx="2971800" cy="457200"/>
          </a:xfrm>
          <a:prstGeom prst="rect">
            <a:avLst/>
          </a:prstGeom>
          <a:noFill/>
          <a:ln/>
        </p:spPr>
        <p:txBody>
          <a:bodyPr wrap="square" rtlCol="0" anchor="t"/>
          <a:lstStyle/>
          <a:p>
            <a:pPr indent="0" marL="0">
              <a:buNone/>
            </a:pPr>
            <a:r>
              <a:rPr lang="en-US" sz="1400" b="1" dirty="0">
                <a:solidFill>
                  <a:srgbClr val="FFFFFF"/>
                </a:solidFill>
                <a:latin typeface="Trebuchet MS" pitchFamily="34" charset="0"/>
                <a:ea typeface="Trebuchet MS" pitchFamily="34" charset="-122"/>
                <a:cs typeface="Trebuchet MS" pitchFamily="34" charset="-120"/>
              </a:rPr>
              <a:t>Profit recycles into safety</a:t>
            </a:r>
            <a:endParaRPr lang="en-US" sz="1400" dirty="0"/>
          </a:p>
        </p:txBody>
      </p:sp>
      <p:sp>
        <p:nvSpPr>
          <p:cNvPr id="16" name="Text 14"/>
          <p:cNvSpPr/>
          <p:nvPr/>
        </p:nvSpPr>
        <p:spPr>
          <a:xfrm>
            <a:off x="8412480" y="4069080"/>
            <a:ext cx="2971800" cy="1280160"/>
          </a:xfrm>
          <a:prstGeom prst="rect">
            <a:avLst/>
          </a:prstGeom>
          <a:noFill/>
          <a:ln/>
        </p:spPr>
        <p:txBody>
          <a:bodyPr wrap="square" rtlCol="0" anchor="t"/>
          <a:lstStyle/>
          <a:p>
            <a:pPr indent="0" marL="0">
              <a:lnSpc>
                <a:spcPct val="120000"/>
              </a:lnSpc>
              <a:buNone/>
            </a:pPr>
            <a:r>
              <a:rPr lang="en-US" sz="1150" dirty="0">
                <a:solidFill>
                  <a:srgbClr val="C9D3DE"/>
                </a:solidFill>
                <a:latin typeface="Calibri" pitchFamily="34" charset="0"/>
                <a:ea typeface="Calibri" pitchFamily="34" charset="-122"/>
                <a:cs typeface="Calibri" pitchFamily="34" charset="-120"/>
              </a:rPr>
              <a:t>Retained underwriting profit and investment income are reinvested into further loss-control — a compounding safety flywheel.</a:t>
            </a:r>
            <a:endParaRPr lang="en-US" sz="1150" dirty="0"/>
          </a:p>
        </p:txBody>
      </p:sp>
      <p:sp>
        <p:nvSpPr>
          <p:cNvPr id="17" name="Text 15"/>
          <p:cNvSpPr/>
          <p:nvPr/>
        </p:nvSpPr>
        <p:spPr>
          <a:xfrm>
            <a:off x="457200" y="5669280"/>
            <a:ext cx="11274552" cy="548640"/>
          </a:xfrm>
          <a:prstGeom prst="rect">
            <a:avLst/>
          </a:prstGeom>
          <a:noFill/>
          <a:ln/>
        </p:spPr>
        <p:txBody>
          <a:bodyPr wrap="square" rtlCol="0" anchor="t"/>
          <a:lstStyle/>
          <a:p>
            <a:pPr indent="0" marL="0">
              <a:buNone/>
            </a:pPr>
            <a:r>
              <a:rPr lang="en-US" sz="1300" i="1" dirty="0">
                <a:solidFill>
                  <a:srgbClr val="E9C98F"/>
                </a:solidFill>
                <a:latin typeface="Calibri" pitchFamily="34" charset="0"/>
                <a:ea typeface="Calibri" pitchFamily="34" charset="-122"/>
                <a:cs typeface="Calibri" pitchFamily="34" charset="-120"/>
              </a:rPr>
              <a:t>Because the captive owns both the premium and the loss outcome, the firm finally captures the financial return on a safer plant.</a:t>
            </a:r>
            <a:endParaRPr lang="en-US" sz="1300" dirty="0"/>
          </a:p>
        </p:txBody>
      </p:sp>
      <p:sp>
        <p:nvSpPr>
          <p:cNvPr id="18" name="Text 16"/>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Milliman</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captives.insure</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COMPARISON</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Commercial insurance vs. captive model</a:t>
            </a:r>
            <a:endParaRPr lang="en-US" sz="3000" dirty="0"/>
          </a:p>
        </p:txBody>
      </p:sp>
      <p:sp>
        <p:nvSpPr>
          <p:cNvPr id="4" name="Shape 2"/>
          <p:cNvSpPr/>
          <p:nvPr/>
        </p:nvSpPr>
        <p:spPr>
          <a:xfrm>
            <a:off x="457200" y="1554480"/>
            <a:ext cx="3291840" cy="566928"/>
          </a:xfrm>
          <a:prstGeom prst="rect">
            <a:avLst/>
          </a:prstGeom>
          <a:solidFill>
            <a:srgbClr val="1F3A5F"/>
          </a:solidFill>
          <a:ln w="9525">
            <a:solidFill>
              <a:srgbClr val="D9D5CC"/>
            </a:solidFill>
            <a:prstDash val="solid"/>
          </a:ln>
        </p:spPr>
      </p:sp>
      <p:sp>
        <p:nvSpPr>
          <p:cNvPr id="5" name="Text 3"/>
          <p:cNvSpPr/>
          <p:nvPr/>
        </p:nvSpPr>
        <p:spPr>
          <a:xfrm>
            <a:off x="594360" y="1554480"/>
            <a:ext cx="3017520" cy="566928"/>
          </a:xfrm>
          <a:prstGeom prst="rect">
            <a:avLst/>
          </a:prstGeom>
          <a:noFill/>
          <a:ln/>
        </p:spPr>
        <p:txBody>
          <a:bodyPr wrap="square" rtlCol="0" anchor="ctr"/>
          <a:lstStyle/>
          <a:p>
            <a:pPr algn="l" indent="0" marL="0">
              <a:lnSpc>
                <a:spcPct val="100000"/>
              </a:lnSpc>
              <a:buNone/>
            </a:pPr>
            <a:r>
              <a:rPr lang="en-US" sz="1250" b="1" dirty="0">
                <a:solidFill>
                  <a:srgbClr val="FFFFFF"/>
                </a:solidFill>
                <a:latin typeface="Trebuchet MS" pitchFamily="34" charset="0"/>
                <a:ea typeface="Trebuchet MS" pitchFamily="34" charset="-122"/>
                <a:cs typeface="Trebuchet MS" pitchFamily="34" charset="-120"/>
              </a:rPr>
              <a:t>Dimension</a:t>
            </a:r>
            <a:endParaRPr lang="en-US" sz="1250" dirty="0"/>
          </a:p>
        </p:txBody>
      </p:sp>
      <p:sp>
        <p:nvSpPr>
          <p:cNvPr id="6" name="Shape 4"/>
          <p:cNvSpPr/>
          <p:nvPr/>
        </p:nvSpPr>
        <p:spPr>
          <a:xfrm>
            <a:off x="3749040" y="1554480"/>
            <a:ext cx="3986784" cy="566928"/>
          </a:xfrm>
          <a:prstGeom prst="rect">
            <a:avLst/>
          </a:prstGeom>
          <a:solidFill>
            <a:srgbClr val="1F3A5F"/>
          </a:solidFill>
          <a:ln w="9525">
            <a:solidFill>
              <a:srgbClr val="D9D5CC"/>
            </a:solidFill>
            <a:prstDash val="solid"/>
          </a:ln>
        </p:spPr>
      </p:sp>
      <p:sp>
        <p:nvSpPr>
          <p:cNvPr id="7" name="Text 5"/>
          <p:cNvSpPr/>
          <p:nvPr/>
        </p:nvSpPr>
        <p:spPr>
          <a:xfrm>
            <a:off x="3886200" y="1554480"/>
            <a:ext cx="3712464" cy="566928"/>
          </a:xfrm>
          <a:prstGeom prst="rect">
            <a:avLst/>
          </a:prstGeom>
          <a:noFill/>
          <a:ln/>
        </p:spPr>
        <p:txBody>
          <a:bodyPr wrap="square" rtlCol="0" anchor="ctr"/>
          <a:lstStyle/>
          <a:p>
            <a:pPr algn="l" indent="0" marL="0">
              <a:lnSpc>
                <a:spcPct val="100000"/>
              </a:lnSpc>
              <a:buNone/>
            </a:pPr>
            <a:r>
              <a:rPr lang="en-US" sz="1250" b="1" dirty="0">
                <a:solidFill>
                  <a:srgbClr val="FFFFFF"/>
                </a:solidFill>
                <a:latin typeface="Trebuchet MS" pitchFamily="34" charset="0"/>
                <a:ea typeface="Trebuchet MS" pitchFamily="34" charset="-122"/>
                <a:cs typeface="Trebuchet MS" pitchFamily="34" charset="-120"/>
              </a:rPr>
              <a:t>Commercial insurance</a:t>
            </a:r>
            <a:endParaRPr lang="en-US" sz="1250" dirty="0"/>
          </a:p>
        </p:txBody>
      </p:sp>
      <p:sp>
        <p:nvSpPr>
          <p:cNvPr id="8" name="Shape 6"/>
          <p:cNvSpPr/>
          <p:nvPr/>
        </p:nvSpPr>
        <p:spPr>
          <a:xfrm>
            <a:off x="7735824" y="1554480"/>
            <a:ext cx="3995928" cy="566928"/>
          </a:xfrm>
          <a:prstGeom prst="rect">
            <a:avLst/>
          </a:prstGeom>
          <a:solidFill>
            <a:srgbClr val="1F3A5F"/>
          </a:solidFill>
          <a:ln w="9525">
            <a:solidFill>
              <a:srgbClr val="D9D5CC"/>
            </a:solidFill>
            <a:prstDash val="solid"/>
          </a:ln>
        </p:spPr>
      </p:sp>
      <p:sp>
        <p:nvSpPr>
          <p:cNvPr id="9" name="Text 7"/>
          <p:cNvSpPr/>
          <p:nvPr/>
        </p:nvSpPr>
        <p:spPr>
          <a:xfrm>
            <a:off x="7872984" y="1554480"/>
            <a:ext cx="3721608" cy="566928"/>
          </a:xfrm>
          <a:prstGeom prst="rect">
            <a:avLst/>
          </a:prstGeom>
          <a:noFill/>
          <a:ln/>
        </p:spPr>
        <p:txBody>
          <a:bodyPr wrap="square" rtlCol="0" anchor="ctr"/>
          <a:lstStyle/>
          <a:p>
            <a:pPr algn="l" indent="0" marL="0">
              <a:lnSpc>
                <a:spcPct val="100000"/>
              </a:lnSpc>
              <a:buNone/>
            </a:pPr>
            <a:r>
              <a:rPr lang="en-US" sz="1250" b="1" dirty="0">
                <a:solidFill>
                  <a:srgbClr val="FFFFFF"/>
                </a:solidFill>
                <a:latin typeface="Trebuchet MS" pitchFamily="34" charset="0"/>
                <a:ea typeface="Trebuchet MS" pitchFamily="34" charset="-122"/>
                <a:cs typeface="Trebuchet MS" pitchFamily="34" charset="-120"/>
              </a:rPr>
              <a:t>Captive model</a:t>
            </a:r>
            <a:endParaRPr lang="en-US" sz="1250" dirty="0"/>
          </a:p>
        </p:txBody>
      </p:sp>
      <p:sp>
        <p:nvSpPr>
          <p:cNvPr id="10" name="Shape 8"/>
          <p:cNvSpPr/>
          <p:nvPr/>
        </p:nvSpPr>
        <p:spPr>
          <a:xfrm>
            <a:off x="457200" y="2121408"/>
            <a:ext cx="3291840" cy="566928"/>
          </a:xfrm>
          <a:prstGeom prst="rect">
            <a:avLst/>
          </a:prstGeom>
          <a:solidFill>
            <a:srgbClr val="FFFFFF"/>
          </a:solidFill>
          <a:ln w="9525">
            <a:solidFill>
              <a:srgbClr val="D9D5CC"/>
            </a:solidFill>
            <a:prstDash val="solid"/>
          </a:ln>
        </p:spPr>
      </p:sp>
      <p:sp>
        <p:nvSpPr>
          <p:cNvPr id="11" name="Text 9"/>
          <p:cNvSpPr/>
          <p:nvPr/>
        </p:nvSpPr>
        <p:spPr>
          <a:xfrm>
            <a:off x="594360" y="2121408"/>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Who keeps the profit</a:t>
            </a:r>
            <a:endParaRPr lang="en-US" sz="1150" dirty="0"/>
          </a:p>
        </p:txBody>
      </p:sp>
      <p:sp>
        <p:nvSpPr>
          <p:cNvPr id="12" name="Shape 10"/>
          <p:cNvSpPr/>
          <p:nvPr/>
        </p:nvSpPr>
        <p:spPr>
          <a:xfrm>
            <a:off x="3749040" y="2121408"/>
            <a:ext cx="3986784" cy="566928"/>
          </a:xfrm>
          <a:prstGeom prst="rect">
            <a:avLst/>
          </a:prstGeom>
          <a:solidFill>
            <a:srgbClr val="FFFFFF"/>
          </a:solidFill>
          <a:ln w="9525">
            <a:solidFill>
              <a:srgbClr val="D9D5CC"/>
            </a:solidFill>
            <a:prstDash val="solid"/>
          </a:ln>
        </p:spPr>
      </p:sp>
      <p:sp>
        <p:nvSpPr>
          <p:cNvPr id="13" name="Text 11"/>
          <p:cNvSpPr/>
          <p:nvPr/>
        </p:nvSpPr>
        <p:spPr>
          <a:xfrm>
            <a:off x="3886200" y="2121408"/>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Carrier retains underwriting profit</a:t>
            </a:r>
            <a:endParaRPr lang="en-US" sz="1150" dirty="0"/>
          </a:p>
        </p:txBody>
      </p:sp>
      <p:sp>
        <p:nvSpPr>
          <p:cNvPr id="14" name="Shape 12"/>
          <p:cNvSpPr/>
          <p:nvPr/>
        </p:nvSpPr>
        <p:spPr>
          <a:xfrm>
            <a:off x="7735824" y="2121408"/>
            <a:ext cx="3995928" cy="566928"/>
          </a:xfrm>
          <a:prstGeom prst="rect">
            <a:avLst/>
          </a:prstGeom>
          <a:solidFill>
            <a:srgbClr val="FFFFFF"/>
          </a:solidFill>
          <a:ln w="9525">
            <a:solidFill>
              <a:srgbClr val="D9D5CC"/>
            </a:solidFill>
            <a:prstDash val="solid"/>
          </a:ln>
        </p:spPr>
      </p:sp>
      <p:sp>
        <p:nvSpPr>
          <p:cNvPr id="15" name="Text 13"/>
          <p:cNvSpPr/>
          <p:nvPr/>
        </p:nvSpPr>
        <p:spPr>
          <a:xfrm>
            <a:off x="7872984" y="2121408"/>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Firm retains underwriting profit + investment income</a:t>
            </a:r>
            <a:endParaRPr lang="en-US" sz="1150" dirty="0"/>
          </a:p>
        </p:txBody>
      </p:sp>
      <p:sp>
        <p:nvSpPr>
          <p:cNvPr id="16" name="Shape 14"/>
          <p:cNvSpPr/>
          <p:nvPr/>
        </p:nvSpPr>
        <p:spPr>
          <a:xfrm>
            <a:off x="457200" y="2688336"/>
            <a:ext cx="3291840" cy="566928"/>
          </a:xfrm>
          <a:prstGeom prst="rect">
            <a:avLst/>
          </a:prstGeom>
          <a:solidFill>
            <a:srgbClr val="EFECE5"/>
          </a:solidFill>
          <a:ln w="9525">
            <a:solidFill>
              <a:srgbClr val="D9D5CC"/>
            </a:solidFill>
            <a:prstDash val="solid"/>
          </a:ln>
        </p:spPr>
      </p:sp>
      <p:sp>
        <p:nvSpPr>
          <p:cNvPr id="17" name="Text 15"/>
          <p:cNvSpPr/>
          <p:nvPr/>
        </p:nvSpPr>
        <p:spPr>
          <a:xfrm>
            <a:off x="594360" y="2688336"/>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Premium pricing</a:t>
            </a:r>
            <a:endParaRPr lang="en-US" sz="1150" dirty="0"/>
          </a:p>
        </p:txBody>
      </p:sp>
      <p:sp>
        <p:nvSpPr>
          <p:cNvPr id="18" name="Shape 16"/>
          <p:cNvSpPr/>
          <p:nvPr/>
        </p:nvSpPr>
        <p:spPr>
          <a:xfrm>
            <a:off x="3749040" y="2688336"/>
            <a:ext cx="3986784" cy="566928"/>
          </a:xfrm>
          <a:prstGeom prst="rect">
            <a:avLst/>
          </a:prstGeom>
          <a:solidFill>
            <a:srgbClr val="EFECE5"/>
          </a:solidFill>
          <a:ln w="9525">
            <a:solidFill>
              <a:srgbClr val="D9D5CC"/>
            </a:solidFill>
            <a:prstDash val="solid"/>
          </a:ln>
        </p:spPr>
      </p:sp>
      <p:sp>
        <p:nvSpPr>
          <p:cNvPr id="19" name="Text 17"/>
          <p:cNvSpPr/>
          <p:nvPr/>
        </p:nvSpPr>
        <p:spPr>
          <a:xfrm>
            <a:off x="3886200" y="2688336"/>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Loaded with carrier margin, commissions, taxes</a:t>
            </a:r>
            <a:endParaRPr lang="en-US" sz="1150" dirty="0"/>
          </a:p>
        </p:txBody>
      </p:sp>
      <p:sp>
        <p:nvSpPr>
          <p:cNvPr id="20" name="Shape 18"/>
          <p:cNvSpPr/>
          <p:nvPr/>
        </p:nvSpPr>
        <p:spPr>
          <a:xfrm>
            <a:off x="7735824" y="2688336"/>
            <a:ext cx="3995928" cy="566928"/>
          </a:xfrm>
          <a:prstGeom prst="rect">
            <a:avLst/>
          </a:prstGeom>
          <a:solidFill>
            <a:srgbClr val="EFECE5"/>
          </a:solidFill>
          <a:ln w="9525">
            <a:solidFill>
              <a:srgbClr val="D9D5CC"/>
            </a:solidFill>
            <a:prstDash val="solid"/>
          </a:ln>
        </p:spPr>
      </p:sp>
      <p:sp>
        <p:nvSpPr>
          <p:cNvPr id="21" name="Text 19"/>
          <p:cNvSpPr/>
          <p:nvPr/>
        </p:nvSpPr>
        <p:spPr>
          <a:xfrm>
            <a:off x="7872984" y="2688336"/>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Priced at actuarial net cost of expected losses</a:t>
            </a:r>
            <a:endParaRPr lang="en-US" sz="1150" dirty="0"/>
          </a:p>
        </p:txBody>
      </p:sp>
      <p:sp>
        <p:nvSpPr>
          <p:cNvPr id="22" name="Shape 20"/>
          <p:cNvSpPr/>
          <p:nvPr/>
        </p:nvSpPr>
        <p:spPr>
          <a:xfrm>
            <a:off x="457200" y="3255264"/>
            <a:ext cx="3291840" cy="566928"/>
          </a:xfrm>
          <a:prstGeom prst="rect">
            <a:avLst/>
          </a:prstGeom>
          <a:solidFill>
            <a:srgbClr val="FFFFFF"/>
          </a:solidFill>
          <a:ln w="9525">
            <a:solidFill>
              <a:srgbClr val="D9D5CC"/>
            </a:solidFill>
            <a:prstDash val="solid"/>
          </a:ln>
        </p:spPr>
      </p:sp>
      <p:sp>
        <p:nvSpPr>
          <p:cNvPr id="23" name="Text 21"/>
          <p:cNvSpPr/>
          <p:nvPr/>
        </p:nvSpPr>
        <p:spPr>
          <a:xfrm>
            <a:off x="594360" y="3255264"/>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Safety incentive</a:t>
            </a:r>
            <a:endParaRPr lang="en-US" sz="1150" dirty="0"/>
          </a:p>
        </p:txBody>
      </p:sp>
      <p:sp>
        <p:nvSpPr>
          <p:cNvPr id="24" name="Shape 22"/>
          <p:cNvSpPr/>
          <p:nvPr/>
        </p:nvSpPr>
        <p:spPr>
          <a:xfrm>
            <a:off x="3749040" y="3255264"/>
            <a:ext cx="3986784" cy="566928"/>
          </a:xfrm>
          <a:prstGeom prst="rect">
            <a:avLst/>
          </a:prstGeom>
          <a:solidFill>
            <a:srgbClr val="FFFFFF"/>
          </a:solidFill>
          <a:ln w="9525">
            <a:solidFill>
              <a:srgbClr val="D9D5CC"/>
            </a:solidFill>
            <a:prstDash val="solid"/>
          </a:ln>
        </p:spPr>
      </p:sp>
      <p:sp>
        <p:nvSpPr>
          <p:cNvPr id="25" name="Text 23"/>
          <p:cNvSpPr/>
          <p:nvPr/>
        </p:nvSpPr>
        <p:spPr>
          <a:xfrm>
            <a:off x="3886200" y="3255264"/>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Loss-control spend is unrecovered expense</a:t>
            </a:r>
            <a:endParaRPr lang="en-US" sz="1150" dirty="0"/>
          </a:p>
        </p:txBody>
      </p:sp>
      <p:sp>
        <p:nvSpPr>
          <p:cNvPr id="26" name="Shape 24"/>
          <p:cNvSpPr/>
          <p:nvPr/>
        </p:nvSpPr>
        <p:spPr>
          <a:xfrm>
            <a:off x="7735824" y="3255264"/>
            <a:ext cx="3995928" cy="566928"/>
          </a:xfrm>
          <a:prstGeom prst="rect">
            <a:avLst/>
          </a:prstGeom>
          <a:solidFill>
            <a:srgbClr val="FFFFFF"/>
          </a:solidFill>
          <a:ln w="9525">
            <a:solidFill>
              <a:srgbClr val="D9D5CC"/>
            </a:solidFill>
            <a:prstDash val="solid"/>
          </a:ln>
        </p:spPr>
      </p:sp>
      <p:sp>
        <p:nvSpPr>
          <p:cNvPr id="27" name="Text 25"/>
          <p:cNvSpPr/>
          <p:nvPr/>
        </p:nvSpPr>
        <p:spPr>
          <a:xfrm>
            <a:off x="7872984" y="3255264"/>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Loss-control spend lowers captive claims — kept by firm</a:t>
            </a:r>
            <a:endParaRPr lang="en-US" sz="1150" dirty="0"/>
          </a:p>
        </p:txBody>
      </p:sp>
      <p:sp>
        <p:nvSpPr>
          <p:cNvPr id="28" name="Shape 26"/>
          <p:cNvSpPr/>
          <p:nvPr/>
        </p:nvSpPr>
        <p:spPr>
          <a:xfrm>
            <a:off x="457200" y="3822192"/>
            <a:ext cx="3291840" cy="566928"/>
          </a:xfrm>
          <a:prstGeom prst="rect">
            <a:avLst/>
          </a:prstGeom>
          <a:solidFill>
            <a:srgbClr val="EFECE5"/>
          </a:solidFill>
          <a:ln w="9525">
            <a:solidFill>
              <a:srgbClr val="D9D5CC"/>
            </a:solidFill>
            <a:prstDash val="solid"/>
          </a:ln>
        </p:spPr>
      </p:sp>
      <p:sp>
        <p:nvSpPr>
          <p:cNvPr id="29" name="Text 27"/>
          <p:cNvSpPr/>
          <p:nvPr/>
        </p:nvSpPr>
        <p:spPr>
          <a:xfrm>
            <a:off x="594360" y="3822192"/>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Capacity in hard market</a:t>
            </a:r>
            <a:endParaRPr lang="en-US" sz="1150" dirty="0"/>
          </a:p>
        </p:txBody>
      </p:sp>
      <p:sp>
        <p:nvSpPr>
          <p:cNvPr id="30" name="Shape 28"/>
          <p:cNvSpPr/>
          <p:nvPr/>
        </p:nvSpPr>
        <p:spPr>
          <a:xfrm>
            <a:off x="3749040" y="3822192"/>
            <a:ext cx="3986784" cy="566928"/>
          </a:xfrm>
          <a:prstGeom prst="rect">
            <a:avLst/>
          </a:prstGeom>
          <a:solidFill>
            <a:srgbClr val="EFECE5"/>
          </a:solidFill>
          <a:ln w="9525">
            <a:solidFill>
              <a:srgbClr val="D9D5CC"/>
            </a:solidFill>
            <a:prstDash val="solid"/>
          </a:ln>
        </p:spPr>
      </p:sp>
      <p:sp>
        <p:nvSpPr>
          <p:cNvPr id="31" name="Text 29"/>
          <p:cNvSpPr/>
          <p:nvPr/>
        </p:nvSpPr>
        <p:spPr>
          <a:xfrm>
            <a:off x="3886200" y="3822192"/>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Rates spike, retentions rise, gaps appear</a:t>
            </a:r>
            <a:endParaRPr lang="en-US" sz="1150" dirty="0"/>
          </a:p>
        </p:txBody>
      </p:sp>
      <p:sp>
        <p:nvSpPr>
          <p:cNvPr id="32" name="Shape 30"/>
          <p:cNvSpPr/>
          <p:nvPr/>
        </p:nvSpPr>
        <p:spPr>
          <a:xfrm>
            <a:off x="7735824" y="3822192"/>
            <a:ext cx="3995928" cy="566928"/>
          </a:xfrm>
          <a:prstGeom prst="rect">
            <a:avLst/>
          </a:prstGeom>
          <a:solidFill>
            <a:srgbClr val="EFECE5"/>
          </a:solidFill>
          <a:ln w="9525">
            <a:solidFill>
              <a:srgbClr val="D9D5CC"/>
            </a:solidFill>
            <a:prstDash val="solid"/>
          </a:ln>
        </p:spPr>
      </p:sp>
      <p:sp>
        <p:nvSpPr>
          <p:cNvPr id="33" name="Text 31"/>
          <p:cNvSpPr/>
          <p:nvPr/>
        </p:nvSpPr>
        <p:spPr>
          <a:xfrm>
            <a:off x="7872984" y="3822192"/>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Stable; direct reinsurance access, smoothed premium</a:t>
            </a:r>
            <a:endParaRPr lang="en-US" sz="1150" dirty="0"/>
          </a:p>
        </p:txBody>
      </p:sp>
      <p:sp>
        <p:nvSpPr>
          <p:cNvPr id="34" name="Shape 32"/>
          <p:cNvSpPr/>
          <p:nvPr/>
        </p:nvSpPr>
        <p:spPr>
          <a:xfrm>
            <a:off x="457200" y="4389120"/>
            <a:ext cx="3291840" cy="566928"/>
          </a:xfrm>
          <a:prstGeom prst="rect">
            <a:avLst/>
          </a:prstGeom>
          <a:solidFill>
            <a:srgbClr val="FFFFFF"/>
          </a:solidFill>
          <a:ln w="9525">
            <a:solidFill>
              <a:srgbClr val="D9D5CC"/>
            </a:solidFill>
            <a:prstDash val="solid"/>
          </a:ln>
        </p:spPr>
      </p:sp>
      <p:sp>
        <p:nvSpPr>
          <p:cNvPr id="35" name="Text 33"/>
          <p:cNvSpPr/>
          <p:nvPr/>
        </p:nvSpPr>
        <p:spPr>
          <a:xfrm>
            <a:off x="594360" y="4389120"/>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Loss data &amp; control</a:t>
            </a:r>
            <a:endParaRPr lang="en-US" sz="1150" dirty="0"/>
          </a:p>
        </p:txBody>
      </p:sp>
      <p:sp>
        <p:nvSpPr>
          <p:cNvPr id="36" name="Shape 34"/>
          <p:cNvSpPr/>
          <p:nvPr/>
        </p:nvSpPr>
        <p:spPr>
          <a:xfrm>
            <a:off x="3749040" y="4389120"/>
            <a:ext cx="3986784" cy="566928"/>
          </a:xfrm>
          <a:prstGeom prst="rect">
            <a:avLst/>
          </a:prstGeom>
          <a:solidFill>
            <a:srgbClr val="FFFFFF"/>
          </a:solidFill>
          <a:ln w="9525">
            <a:solidFill>
              <a:srgbClr val="D9D5CC"/>
            </a:solidFill>
            <a:prstDash val="solid"/>
          </a:ln>
        </p:spPr>
      </p:sp>
      <p:sp>
        <p:nvSpPr>
          <p:cNvPr id="37" name="Text 35"/>
          <p:cNvSpPr/>
          <p:nvPr/>
        </p:nvSpPr>
        <p:spPr>
          <a:xfrm>
            <a:off x="3886200" y="4389120"/>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Claims reserved and managed by carrier</a:t>
            </a:r>
            <a:endParaRPr lang="en-US" sz="1150" dirty="0"/>
          </a:p>
        </p:txBody>
      </p:sp>
      <p:sp>
        <p:nvSpPr>
          <p:cNvPr id="38" name="Shape 36"/>
          <p:cNvSpPr/>
          <p:nvPr/>
        </p:nvSpPr>
        <p:spPr>
          <a:xfrm>
            <a:off x="7735824" y="4389120"/>
            <a:ext cx="3995928" cy="566928"/>
          </a:xfrm>
          <a:prstGeom prst="rect">
            <a:avLst/>
          </a:prstGeom>
          <a:solidFill>
            <a:srgbClr val="FFFFFF"/>
          </a:solidFill>
          <a:ln w="9525">
            <a:solidFill>
              <a:srgbClr val="D9D5CC"/>
            </a:solidFill>
            <a:prstDash val="solid"/>
          </a:ln>
        </p:spPr>
      </p:sp>
      <p:sp>
        <p:nvSpPr>
          <p:cNvPr id="39" name="Text 37"/>
          <p:cNvSpPr/>
          <p:nvPr/>
        </p:nvSpPr>
        <p:spPr>
          <a:xfrm>
            <a:off x="7872984" y="4389120"/>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Firm owns loss data, reserving, and claim handling</a:t>
            </a:r>
            <a:endParaRPr lang="en-US" sz="1150" dirty="0"/>
          </a:p>
        </p:txBody>
      </p:sp>
      <p:sp>
        <p:nvSpPr>
          <p:cNvPr id="40" name="Shape 38"/>
          <p:cNvSpPr/>
          <p:nvPr/>
        </p:nvSpPr>
        <p:spPr>
          <a:xfrm>
            <a:off x="457200" y="4956048"/>
            <a:ext cx="3291840" cy="566928"/>
          </a:xfrm>
          <a:prstGeom prst="rect">
            <a:avLst/>
          </a:prstGeom>
          <a:solidFill>
            <a:srgbClr val="EFECE5"/>
          </a:solidFill>
          <a:ln w="9525">
            <a:solidFill>
              <a:srgbClr val="D9D5CC"/>
            </a:solidFill>
            <a:prstDash val="solid"/>
          </a:ln>
        </p:spPr>
      </p:sp>
      <p:sp>
        <p:nvSpPr>
          <p:cNvPr id="41" name="Text 39"/>
          <p:cNvSpPr/>
          <p:nvPr/>
        </p:nvSpPr>
        <p:spPr>
          <a:xfrm>
            <a:off x="594360" y="4956048"/>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Tax treatment</a:t>
            </a:r>
            <a:endParaRPr lang="en-US" sz="1150" dirty="0"/>
          </a:p>
        </p:txBody>
      </p:sp>
      <p:sp>
        <p:nvSpPr>
          <p:cNvPr id="42" name="Shape 40"/>
          <p:cNvSpPr/>
          <p:nvPr/>
        </p:nvSpPr>
        <p:spPr>
          <a:xfrm>
            <a:off x="3749040" y="4956048"/>
            <a:ext cx="3986784" cy="566928"/>
          </a:xfrm>
          <a:prstGeom prst="rect">
            <a:avLst/>
          </a:prstGeom>
          <a:solidFill>
            <a:srgbClr val="EFECE5"/>
          </a:solidFill>
          <a:ln w="9525">
            <a:solidFill>
              <a:srgbClr val="D9D5CC"/>
            </a:solidFill>
            <a:prstDash val="solid"/>
          </a:ln>
        </p:spPr>
      </p:sp>
      <p:sp>
        <p:nvSpPr>
          <p:cNvPr id="43" name="Text 41"/>
          <p:cNvSpPr/>
          <p:nvPr/>
        </p:nvSpPr>
        <p:spPr>
          <a:xfrm>
            <a:off x="3886200" y="4956048"/>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Premiums deductible as ordinary expense</a:t>
            </a:r>
            <a:endParaRPr lang="en-US" sz="1150" dirty="0"/>
          </a:p>
        </p:txBody>
      </p:sp>
      <p:sp>
        <p:nvSpPr>
          <p:cNvPr id="44" name="Shape 42"/>
          <p:cNvSpPr/>
          <p:nvPr/>
        </p:nvSpPr>
        <p:spPr>
          <a:xfrm>
            <a:off x="7735824" y="4956048"/>
            <a:ext cx="3995928" cy="566928"/>
          </a:xfrm>
          <a:prstGeom prst="rect">
            <a:avLst/>
          </a:prstGeom>
          <a:solidFill>
            <a:srgbClr val="EFECE5"/>
          </a:solidFill>
          <a:ln w="9525">
            <a:solidFill>
              <a:srgbClr val="D9D5CC"/>
            </a:solidFill>
            <a:prstDash val="solid"/>
          </a:ln>
        </p:spPr>
      </p:sp>
      <p:sp>
        <p:nvSpPr>
          <p:cNvPr id="45" name="Text 43"/>
          <p:cNvSpPr/>
          <p:nvPr/>
        </p:nvSpPr>
        <p:spPr>
          <a:xfrm>
            <a:off x="7872984" y="4956048"/>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Deductible premium; 831(b) election taxes only investment income</a:t>
            </a:r>
            <a:endParaRPr lang="en-US" sz="1150" dirty="0"/>
          </a:p>
        </p:txBody>
      </p:sp>
      <p:sp>
        <p:nvSpPr>
          <p:cNvPr id="46" name="Shape 44"/>
          <p:cNvSpPr/>
          <p:nvPr/>
        </p:nvSpPr>
        <p:spPr>
          <a:xfrm>
            <a:off x="457200" y="5522976"/>
            <a:ext cx="3291840" cy="566928"/>
          </a:xfrm>
          <a:prstGeom prst="rect">
            <a:avLst/>
          </a:prstGeom>
          <a:solidFill>
            <a:srgbClr val="FFFFFF"/>
          </a:solidFill>
          <a:ln w="9525">
            <a:solidFill>
              <a:srgbClr val="D9D5CC"/>
            </a:solidFill>
            <a:prstDash val="solid"/>
          </a:ln>
        </p:spPr>
      </p:sp>
      <p:sp>
        <p:nvSpPr>
          <p:cNvPr id="47" name="Text 45"/>
          <p:cNvSpPr/>
          <p:nvPr/>
        </p:nvSpPr>
        <p:spPr>
          <a:xfrm>
            <a:off x="594360" y="5522976"/>
            <a:ext cx="3017520" cy="566928"/>
          </a:xfrm>
          <a:prstGeom prst="rect">
            <a:avLst/>
          </a:prstGeom>
          <a:noFill/>
          <a:ln/>
        </p:spPr>
        <p:txBody>
          <a:bodyPr wrap="square" rtlCol="0" anchor="ctr"/>
          <a:lstStyle/>
          <a:p>
            <a:pPr algn="l" indent="0" marL="0">
              <a:lnSpc>
                <a:spcPct val="100000"/>
              </a:lnSpc>
              <a:buNone/>
            </a:pPr>
            <a:r>
              <a:rPr lang="en-US" sz="1150" b="1" dirty="0">
                <a:solidFill>
                  <a:srgbClr val="16293F"/>
                </a:solidFill>
                <a:latin typeface="Calibri" pitchFamily="34" charset="0"/>
                <a:ea typeface="Calibri" pitchFamily="34" charset="-122"/>
                <a:cs typeface="Calibri" pitchFamily="34" charset="-120"/>
              </a:rPr>
              <a:t>Capital requirement</a:t>
            </a:r>
            <a:endParaRPr lang="en-US" sz="1150" dirty="0"/>
          </a:p>
        </p:txBody>
      </p:sp>
      <p:sp>
        <p:nvSpPr>
          <p:cNvPr id="48" name="Shape 46"/>
          <p:cNvSpPr/>
          <p:nvPr/>
        </p:nvSpPr>
        <p:spPr>
          <a:xfrm>
            <a:off x="3749040" y="5522976"/>
            <a:ext cx="3986784" cy="566928"/>
          </a:xfrm>
          <a:prstGeom prst="rect">
            <a:avLst/>
          </a:prstGeom>
          <a:solidFill>
            <a:srgbClr val="FFFFFF"/>
          </a:solidFill>
          <a:ln w="9525">
            <a:solidFill>
              <a:srgbClr val="D9D5CC"/>
            </a:solidFill>
            <a:prstDash val="solid"/>
          </a:ln>
        </p:spPr>
      </p:sp>
      <p:sp>
        <p:nvSpPr>
          <p:cNvPr id="49" name="Text 47"/>
          <p:cNvSpPr/>
          <p:nvPr/>
        </p:nvSpPr>
        <p:spPr>
          <a:xfrm>
            <a:off x="3886200" y="5522976"/>
            <a:ext cx="3712464"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None — carrier bears capital</a:t>
            </a:r>
            <a:endParaRPr lang="en-US" sz="1150" dirty="0"/>
          </a:p>
        </p:txBody>
      </p:sp>
      <p:sp>
        <p:nvSpPr>
          <p:cNvPr id="50" name="Shape 48"/>
          <p:cNvSpPr/>
          <p:nvPr/>
        </p:nvSpPr>
        <p:spPr>
          <a:xfrm>
            <a:off x="7735824" y="5522976"/>
            <a:ext cx="3995928" cy="566928"/>
          </a:xfrm>
          <a:prstGeom prst="rect">
            <a:avLst/>
          </a:prstGeom>
          <a:solidFill>
            <a:srgbClr val="FFFFFF"/>
          </a:solidFill>
          <a:ln w="9525">
            <a:solidFill>
              <a:srgbClr val="D9D5CC"/>
            </a:solidFill>
            <a:prstDash val="solid"/>
          </a:ln>
        </p:spPr>
      </p:sp>
      <p:sp>
        <p:nvSpPr>
          <p:cNvPr id="51" name="Text 49"/>
          <p:cNvSpPr/>
          <p:nvPr/>
        </p:nvSpPr>
        <p:spPr>
          <a:xfrm>
            <a:off x="7872984" y="5522976"/>
            <a:ext cx="3721608" cy="566928"/>
          </a:xfrm>
          <a:prstGeom prst="rect">
            <a:avLst/>
          </a:prstGeom>
          <a:noFill/>
          <a:ln/>
        </p:spPr>
        <p:txBody>
          <a:bodyPr wrap="square" rtlCol="0" anchor="ctr"/>
          <a:lstStyle/>
          <a:p>
            <a:pPr algn="l" indent="0" marL="0">
              <a:lnSpc>
                <a:spcPct val="100000"/>
              </a:lnSpc>
              <a:buNone/>
            </a:pPr>
            <a:r>
              <a:rPr lang="en-US" sz="1150" dirty="0">
                <a:solidFill>
                  <a:srgbClr val="1C1C1C"/>
                </a:solidFill>
                <a:latin typeface="Calibri" pitchFamily="34" charset="0"/>
                <a:ea typeface="Calibri" pitchFamily="34" charset="-122"/>
                <a:cs typeface="Calibri" pitchFamily="34" charset="-120"/>
              </a:rPr>
              <a:t>Firm funds capital and surplus to support limits</a:t>
            </a:r>
            <a:endParaRPr lang="en-US" sz="1150" dirty="0"/>
          </a:p>
        </p:txBody>
      </p:sp>
      <p:sp>
        <p:nvSpPr>
          <p:cNvPr id="52" name="Text 50"/>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Capvartis</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DealerRE (831(b))</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IRS COMPLIANCE</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Risk shifting, risk distribution &amp; the 12-affiliate safe harbor</a:t>
            </a:r>
            <a:endParaRPr lang="en-US" sz="3000" dirty="0"/>
          </a:p>
        </p:txBody>
      </p:sp>
      <p:sp>
        <p:nvSpPr>
          <p:cNvPr id="4" name="Shape 2"/>
          <p:cNvSpPr/>
          <p:nvPr/>
        </p:nvSpPr>
        <p:spPr>
          <a:xfrm>
            <a:off x="457200" y="1645920"/>
            <a:ext cx="5394960" cy="3108960"/>
          </a:xfrm>
          <a:prstGeom prst="rect">
            <a:avLst/>
          </a:prstGeom>
          <a:solidFill>
            <a:srgbClr val="FFFFFF"/>
          </a:solidFill>
          <a:ln w="12700">
            <a:solidFill>
              <a:srgbClr val="D9D5CC"/>
            </a:solidFill>
            <a:prstDash val="solid"/>
          </a:ln>
          <a:effectLst>
            <a:outerShdw sx="100000" sy="100000" kx="0" ky="0" algn="bl" rotWithShape="0" blurRad="8.317487960419258e+45" dist="2.7724959868064195e+45" dir="3.2651735040000005e+54">
              <a:srgbClr val="1F3A5F">
                <a:alpha val="6e+53"/>
              </a:srgbClr>
            </a:outerShdw>
          </a:effectLst>
        </p:spPr>
      </p:sp>
      <p:sp>
        <p:nvSpPr>
          <p:cNvPr id="5" name="Text 3"/>
          <p:cNvSpPr/>
          <p:nvPr/>
        </p:nvSpPr>
        <p:spPr>
          <a:xfrm>
            <a:off x="731520" y="1828800"/>
            <a:ext cx="4846320" cy="365760"/>
          </a:xfrm>
          <a:prstGeom prst="rect">
            <a:avLst/>
          </a:prstGeom>
          <a:noFill/>
          <a:ln/>
        </p:spPr>
        <p:txBody>
          <a:bodyPr wrap="square" rtlCol="0" anchor="t"/>
          <a:lstStyle/>
          <a:p>
            <a:pPr indent="0" marL="0">
              <a:buNone/>
            </a:pPr>
            <a:r>
              <a:rPr lang="en-US" sz="1700" b="1" dirty="0">
                <a:solidFill>
                  <a:srgbClr val="1F3A5F"/>
                </a:solidFill>
                <a:latin typeface="Trebuchet MS" pitchFamily="34" charset="0"/>
                <a:ea typeface="Trebuchet MS" pitchFamily="34" charset="-122"/>
                <a:cs typeface="Trebuchet MS" pitchFamily="34" charset="-120"/>
              </a:rPr>
              <a:t>Risk shifting</a:t>
            </a:r>
            <a:endParaRPr lang="en-US" sz="1700" dirty="0"/>
          </a:p>
        </p:txBody>
      </p:sp>
      <p:sp>
        <p:nvSpPr>
          <p:cNvPr id="6" name="Text 4"/>
          <p:cNvSpPr/>
          <p:nvPr/>
        </p:nvSpPr>
        <p:spPr>
          <a:xfrm>
            <a:off x="731520" y="2286000"/>
            <a:ext cx="4846320" cy="1371600"/>
          </a:xfrm>
          <a:prstGeom prst="rect">
            <a:avLst/>
          </a:prstGeom>
          <a:noFill/>
          <a:ln/>
        </p:spPr>
        <p:txBody>
          <a:bodyPr wrap="square" rtlCol="0" anchor="t"/>
          <a:lstStyle/>
          <a:p>
            <a:pPr indent="0" marL="0">
              <a:lnSpc>
                <a:spcPct val="120000"/>
              </a:lnSpc>
              <a:buNone/>
            </a:pPr>
            <a:r>
              <a:rPr lang="en-US" sz="1200" dirty="0">
                <a:solidFill>
                  <a:srgbClr val="1C1C1C"/>
                </a:solidFill>
                <a:latin typeface="Calibri" pitchFamily="34" charset="0"/>
                <a:ea typeface="Calibri" pitchFamily="34" charset="-122"/>
                <a:cs typeface="Calibri" pitchFamily="34" charset="-120"/>
              </a:rPr>
              <a:t>The operating company must transfer specified risks to the captive for a reasonable, actuarially supported premium — a genuine transfer of the burden of loss, not a circular cash movement.</a:t>
            </a:r>
            <a:endParaRPr lang="en-US" sz="1200" dirty="0"/>
          </a:p>
        </p:txBody>
      </p:sp>
      <p:sp>
        <p:nvSpPr>
          <p:cNvPr id="7" name="Text 5"/>
          <p:cNvSpPr/>
          <p:nvPr/>
        </p:nvSpPr>
        <p:spPr>
          <a:xfrm>
            <a:off x="731520" y="3749040"/>
            <a:ext cx="4846320" cy="320040"/>
          </a:xfrm>
          <a:prstGeom prst="rect">
            <a:avLst/>
          </a:prstGeom>
          <a:noFill/>
          <a:ln/>
        </p:spPr>
        <p:txBody>
          <a:bodyPr wrap="square" rtlCol="0" anchor="ctr"/>
          <a:lstStyle/>
          <a:p>
            <a:pPr indent="0" marL="0">
              <a:buNone/>
            </a:pPr>
            <a:r>
              <a:rPr lang="en-US" sz="1150" dirty="0">
                <a:solidFill>
                  <a:srgbClr val="1C1C1C"/>
                </a:solidFill>
                <a:latin typeface="Calibri" pitchFamily="34" charset="0"/>
                <a:ea typeface="Calibri" pitchFamily="34" charset="-122"/>
                <a:cs typeface="Calibri" pitchFamily="34" charset="-120"/>
              </a:rPr>
              <a:t>▪  Arm’s-length, actuarially priced premium</a:t>
            </a:r>
            <a:endParaRPr lang="en-US" sz="1150" dirty="0"/>
          </a:p>
        </p:txBody>
      </p:sp>
      <p:sp>
        <p:nvSpPr>
          <p:cNvPr id="8" name="Text 6"/>
          <p:cNvSpPr/>
          <p:nvPr/>
        </p:nvSpPr>
        <p:spPr>
          <a:xfrm>
            <a:off x="731520" y="4114800"/>
            <a:ext cx="4846320" cy="320040"/>
          </a:xfrm>
          <a:prstGeom prst="rect">
            <a:avLst/>
          </a:prstGeom>
          <a:noFill/>
          <a:ln/>
        </p:spPr>
        <p:txBody>
          <a:bodyPr wrap="square" rtlCol="0" anchor="ctr"/>
          <a:lstStyle/>
          <a:p>
            <a:pPr indent="0" marL="0">
              <a:buNone/>
            </a:pPr>
            <a:r>
              <a:rPr lang="en-US" sz="1150" dirty="0">
                <a:solidFill>
                  <a:srgbClr val="1C1C1C"/>
                </a:solidFill>
                <a:latin typeface="Calibri" pitchFamily="34" charset="0"/>
                <a:ea typeface="Calibri" pitchFamily="34" charset="-122"/>
                <a:cs typeface="Calibri" pitchFamily="34" charset="-120"/>
              </a:rPr>
              <a:t>▪  Real risk transferred (not nominal)</a:t>
            </a:r>
            <a:endParaRPr lang="en-US" sz="1150" dirty="0"/>
          </a:p>
        </p:txBody>
      </p:sp>
      <p:sp>
        <p:nvSpPr>
          <p:cNvPr id="9" name="Text 7"/>
          <p:cNvSpPr/>
          <p:nvPr/>
        </p:nvSpPr>
        <p:spPr>
          <a:xfrm>
            <a:off x="731520" y="4480560"/>
            <a:ext cx="4846320" cy="320040"/>
          </a:xfrm>
          <a:prstGeom prst="rect">
            <a:avLst/>
          </a:prstGeom>
          <a:noFill/>
          <a:ln/>
        </p:spPr>
        <p:txBody>
          <a:bodyPr wrap="square" rtlCol="0" anchor="ctr"/>
          <a:lstStyle/>
          <a:p>
            <a:pPr indent="0" marL="0">
              <a:buNone/>
            </a:pPr>
            <a:r>
              <a:rPr lang="en-US" sz="1150" dirty="0">
                <a:solidFill>
                  <a:srgbClr val="1C1C1C"/>
                </a:solidFill>
                <a:latin typeface="Calibri" pitchFamily="34" charset="0"/>
                <a:ea typeface="Calibri" pitchFamily="34" charset="-122"/>
                <a:cs typeface="Calibri" pitchFamily="34" charset="-120"/>
              </a:rPr>
              <a:t>▪  Legitimate insurance company operations</a:t>
            </a:r>
            <a:endParaRPr lang="en-US" sz="1150" dirty="0"/>
          </a:p>
        </p:txBody>
      </p:sp>
      <p:sp>
        <p:nvSpPr>
          <p:cNvPr id="10" name="Shape 8"/>
          <p:cNvSpPr/>
          <p:nvPr/>
        </p:nvSpPr>
        <p:spPr>
          <a:xfrm>
            <a:off x="6309360" y="1645920"/>
            <a:ext cx="5394960" cy="3108960"/>
          </a:xfrm>
          <a:prstGeom prst="rect">
            <a:avLst/>
          </a:prstGeom>
          <a:solidFill>
            <a:srgbClr val="FFFFFF"/>
          </a:solidFill>
          <a:ln w="12700">
            <a:solidFill>
              <a:srgbClr val="D9D5CC"/>
            </a:solidFill>
            <a:prstDash val="solid"/>
          </a:ln>
          <a:effectLst>
            <a:outerShdw sx="100000" sy="100000" kx="0" ky="0" algn="bl" rotWithShape="0" blurRad="1.0563209709732457e+50" dist="3.5210699032441527e+49" dir="1.9591041024000004e+59">
              <a:srgbClr val="1F3A5F">
                <a:alpha val="6e+58"/>
              </a:srgbClr>
            </a:outerShdw>
          </a:effectLst>
        </p:spPr>
      </p:sp>
      <p:sp>
        <p:nvSpPr>
          <p:cNvPr id="11" name="Text 9"/>
          <p:cNvSpPr/>
          <p:nvPr/>
        </p:nvSpPr>
        <p:spPr>
          <a:xfrm>
            <a:off x="6583680" y="1828800"/>
            <a:ext cx="4846320" cy="365760"/>
          </a:xfrm>
          <a:prstGeom prst="rect">
            <a:avLst/>
          </a:prstGeom>
          <a:noFill/>
          <a:ln/>
        </p:spPr>
        <p:txBody>
          <a:bodyPr wrap="square" rtlCol="0" anchor="t"/>
          <a:lstStyle/>
          <a:p>
            <a:pPr indent="0" marL="0">
              <a:buNone/>
            </a:pPr>
            <a:r>
              <a:rPr lang="en-US" sz="1700" b="1" dirty="0">
                <a:solidFill>
                  <a:srgbClr val="1F3A5F"/>
                </a:solidFill>
                <a:latin typeface="Trebuchet MS" pitchFamily="34" charset="0"/>
                <a:ea typeface="Trebuchet MS" pitchFamily="34" charset="-122"/>
                <a:cs typeface="Trebuchet MS" pitchFamily="34" charset="-120"/>
              </a:rPr>
              <a:t>Risk distribution</a:t>
            </a:r>
            <a:endParaRPr lang="en-US" sz="1700" dirty="0"/>
          </a:p>
        </p:txBody>
      </p:sp>
      <p:sp>
        <p:nvSpPr>
          <p:cNvPr id="12" name="Text 10"/>
          <p:cNvSpPr/>
          <p:nvPr/>
        </p:nvSpPr>
        <p:spPr>
          <a:xfrm>
            <a:off x="6583680" y="2286000"/>
            <a:ext cx="4846320" cy="1371600"/>
          </a:xfrm>
          <a:prstGeom prst="rect">
            <a:avLst/>
          </a:prstGeom>
          <a:noFill/>
          <a:ln/>
        </p:spPr>
        <p:txBody>
          <a:bodyPr wrap="square" rtlCol="0" anchor="t"/>
          <a:lstStyle/>
          <a:p>
            <a:pPr indent="0" marL="0">
              <a:lnSpc>
                <a:spcPct val="120000"/>
              </a:lnSpc>
              <a:buNone/>
            </a:pPr>
            <a:r>
              <a:rPr lang="en-US" sz="1200" dirty="0">
                <a:solidFill>
                  <a:srgbClr val="1C1C1C"/>
                </a:solidFill>
                <a:latin typeface="Calibri" pitchFamily="34" charset="0"/>
                <a:ea typeface="Calibri" pitchFamily="34" charset="-122"/>
                <a:cs typeface="Calibri" pitchFamily="34" charset="-120"/>
              </a:rPr>
              <a:t>The captive must pool a sufficient number of statistically independent exposures so that no single loss dominates the portfolio — achieved across many insureds or via reinsurance with unrelated parties.</a:t>
            </a:r>
            <a:endParaRPr lang="en-US" sz="1200" dirty="0"/>
          </a:p>
        </p:txBody>
      </p:sp>
      <p:sp>
        <p:nvSpPr>
          <p:cNvPr id="13" name="Text 11"/>
          <p:cNvSpPr/>
          <p:nvPr/>
        </p:nvSpPr>
        <p:spPr>
          <a:xfrm>
            <a:off x="6583680" y="3749040"/>
            <a:ext cx="4846320" cy="320040"/>
          </a:xfrm>
          <a:prstGeom prst="rect">
            <a:avLst/>
          </a:prstGeom>
          <a:noFill/>
          <a:ln/>
        </p:spPr>
        <p:txBody>
          <a:bodyPr wrap="square" rtlCol="0" anchor="ctr"/>
          <a:lstStyle/>
          <a:p>
            <a:pPr indent="0" marL="0">
              <a:buNone/>
            </a:pPr>
            <a:r>
              <a:rPr lang="en-US" sz="1150" dirty="0">
                <a:solidFill>
                  <a:srgbClr val="1C1C1C"/>
                </a:solidFill>
                <a:latin typeface="Calibri" pitchFamily="34" charset="0"/>
                <a:ea typeface="Calibri" pitchFamily="34" charset="-122"/>
                <a:cs typeface="Calibri" pitchFamily="34" charset="-120"/>
              </a:rPr>
              <a:t>▪  Multiple separate insured entities, or</a:t>
            </a:r>
            <a:endParaRPr lang="en-US" sz="1150" dirty="0"/>
          </a:p>
        </p:txBody>
      </p:sp>
      <p:sp>
        <p:nvSpPr>
          <p:cNvPr id="14" name="Text 12"/>
          <p:cNvSpPr/>
          <p:nvPr/>
        </p:nvSpPr>
        <p:spPr>
          <a:xfrm>
            <a:off x="6583680" y="4114800"/>
            <a:ext cx="4846320" cy="320040"/>
          </a:xfrm>
          <a:prstGeom prst="rect">
            <a:avLst/>
          </a:prstGeom>
          <a:noFill/>
          <a:ln/>
        </p:spPr>
        <p:txBody>
          <a:bodyPr wrap="square" rtlCol="0" anchor="ctr"/>
          <a:lstStyle/>
          <a:p>
            <a:pPr indent="0" marL="0">
              <a:buNone/>
            </a:pPr>
            <a:r>
              <a:rPr lang="en-US" sz="1150" dirty="0">
                <a:solidFill>
                  <a:srgbClr val="1C1C1C"/>
                </a:solidFill>
                <a:latin typeface="Calibri" pitchFamily="34" charset="0"/>
                <a:ea typeface="Calibri" pitchFamily="34" charset="-122"/>
                <a:cs typeface="Calibri" pitchFamily="34" charset="-120"/>
              </a:rPr>
              <a:t>▪  Reinsurance / pooling with unrelated businesses</a:t>
            </a:r>
            <a:endParaRPr lang="en-US" sz="1150" dirty="0"/>
          </a:p>
        </p:txBody>
      </p:sp>
      <p:sp>
        <p:nvSpPr>
          <p:cNvPr id="15" name="Text 13"/>
          <p:cNvSpPr/>
          <p:nvPr/>
        </p:nvSpPr>
        <p:spPr>
          <a:xfrm>
            <a:off x="6583680" y="4480560"/>
            <a:ext cx="4846320" cy="320040"/>
          </a:xfrm>
          <a:prstGeom prst="rect">
            <a:avLst/>
          </a:prstGeom>
          <a:noFill/>
          <a:ln/>
        </p:spPr>
        <p:txBody>
          <a:bodyPr wrap="square" rtlCol="0" anchor="ctr"/>
          <a:lstStyle/>
          <a:p>
            <a:pPr indent="0" marL="0">
              <a:buNone/>
            </a:pPr>
            <a:r>
              <a:rPr lang="en-US" sz="1150" dirty="0">
                <a:solidFill>
                  <a:srgbClr val="1C1C1C"/>
                </a:solidFill>
                <a:latin typeface="Calibri" pitchFamily="34" charset="0"/>
                <a:ea typeface="Calibri" pitchFamily="34" charset="-122"/>
                <a:cs typeface="Calibri" pitchFamily="34" charset="-120"/>
              </a:rPr>
              <a:t>▪  Statistical independence of loss events</a:t>
            </a:r>
            <a:endParaRPr lang="en-US" sz="1150" dirty="0"/>
          </a:p>
        </p:txBody>
      </p:sp>
      <p:sp>
        <p:nvSpPr>
          <p:cNvPr id="16" name="Shape 14"/>
          <p:cNvSpPr/>
          <p:nvPr/>
        </p:nvSpPr>
        <p:spPr>
          <a:xfrm>
            <a:off x="457200" y="4983480"/>
            <a:ext cx="11274552" cy="1143000"/>
          </a:xfrm>
          <a:prstGeom prst="rect">
            <a:avLst/>
          </a:prstGeom>
          <a:solidFill>
            <a:srgbClr val="1F3A5F"/>
          </a:solidFill>
          <a:ln/>
        </p:spPr>
      </p:sp>
      <p:sp>
        <p:nvSpPr>
          <p:cNvPr id="17" name="Text 15"/>
          <p:cNvSpPr/>
          <p:nvPr/>
        </p:nvSpPr>
        <p:spPr>
          <a:xfrm>
            <a:off x="731520" y="5093208"/>
            <a:ext cx="3657600" cy="274320"/>
          </a:xfrm>
          <a:prstGeom prst="rect">
            <a:avLst/>
          </a:prstGeom>
          <a:noFill/>
          <a:ln/>
        </p:spPr>
        <p:txBody>
          <a:bodyPr wrap="square" rtlCol="0" anchor="ctr"/>
          <a:lstStyle/>
          <a:p>
            <a:pPr indent="0" marL="0">
              <a:buNone/>
            </a:pPr>
            <a:r>
              <a:rPr lang="en-US" sz="1100" b="1" spc="150" kern="0" dirty="0">
                <a:solidFill>
                  <a:srgbClr val="E9C98F"/>
                </a:solidFill>
                <a:latin typeface="Trebuchet MS" pitchFamily="34" charset="0"/>
                <a:ea typeface="Trebuchet MS" pitchFamily="34" charset="-122"/>
                <a:cs typeface="Trebuchet MS" pitchFamily="34" charset="-120"/>
              </a:rPr>
              <a:t>SAFE HARBORS</a:t>
            </a:r>
            <a:endParaRPr lang="en-US" sz="1100" dirty="0"/>
          </a:p>
        </p:txBody>
      </p:sp>
      <p:sp>
        <p:nvSpPr>
          <p:cNvPr id="18" name="Text 16"/>
          <p:cNvSpPr/>
          <p:nvPr/>
        </p:nvSpPr>
        <p:spPr>
          <a:xfrm>
            <a:off x="731520" y="5367528"/>
            <a:ext cx="10789920" cy="685800"/>
          </a:xfrm>
          <a:prstGeom prst="rect">
            <a:avLst/>
          </a:prstGeom>
          <a:noFill/>
          <a:ln/>
        </p:spPr>
        <p:txBody>
          <a:bodyPr wrap="square" rtlCol="0" anchor="t"/>
          <a:lstStyle/>
          <a:p>
            <a:pPr indent="0" marL="0">
              <a:lnSpc>
                <a:spcPct val="115000"/>
              </a:lnSpc>
              <a:buNone/>
            </a:pPr>
            <a:r>
              <a:rPr lang="en-US" sz="1150" b="1" dirty="0">
                <a:solidFill>
                  <a:srgbClr val="FFFFFF"/>
                </a:solidFill>
                <a:latin typeface="Calibri" pitchFamily="34" charset="0"/>
                <a:ea typeface="Calibri" pitchFamily="34" charset="-122"/>
                <a:cs typeface="Calibri" pitchFamily="34" charset="-120"/>
              </a:rPr>
              <a:t xml:space="preserve">Rev. Rul. 2002-90 </a:t>
            </a:r>
            <a:pPr indent="0" marL="0">
              <a:lnSpc>
                <a:spcPct val="115000"/>
              </a:lnSpc>
              <a:buNone/>
            </a:pPr>
            <a:r>
              <a:rPr lang="en-US" sz="1150" dirty="0">
                <a:solidFill>
                  <a:srgbClr val="D7DCE3"/>
                </a:solidFill>
                <a:latin typeface="Calibri" pitchFamily="34" charset="0"/>
                <a:ea typeface="Calibri" pitchFamily="34" charset="-122"/>
                <a:cs typeface="Calibri" pitchFamily="34" charset="-120"/>
              </a:rPr>
              <a:t xml:space="preserve">— premiums from 12 brother-sister subsidiaries of one parent are treated as insurance (the “Rule of 12”).  </a:t>
            </a:r>
            <a:pPr indent="0" marL="0">
              <a:lnSpc>
                <a:spcPct val="115000"/>
              </a:lnSpc>
              <a:buNone/>
            </a:pPr>
            <a:r>
              <a:rPr lang="en-US" sz="1150" b="1" dirty="0">
                <a:solidFill>
                  <a:srgbClr val="FFFFFF"/>
                </a:solidFill>
                <a:latin typeface="Calibri" pitchFamily="34" charset="0"/>
                <a:ea typeface="Calibri" pitchFamily="34" charset="-122"/>
                <a:cs typeface="Calibri" pitchFamily="34" charset="-120"/>
              </a:rPr>
              <a:t xml:space="preserve">Rev. Rul. 2002-89 </a:t>
            </a:r>
            <a:pPr indent="0" marL="0">
              <a:lnSpc>
                <a:spcPct val="115000"/>
              </a:lnSpc>
              <a:buNone/>
            </a:pPr>
            <a:r>
              <a:rPr lang="en-US" sz="1150" dirty="0">
                <a:solidFill>
                  <a:srgbClr val="D7DCE3"/>
                </a:solidFill>
                <a:latin typeface="Calibri" pitchFamily="34" charset="0"/>
                <a:ea typeface="Calibri" pitchFamily="34" charset="-122"/>
                <a:cs typeface="Calibri" pitchFamily="34" charset="-120"/>
              </a:rPr>
              <a:t xml:space="preserve">— adequate distribution if ≥50% of risk is from unrelated parties.  </a:t>
            </a:r>
            <a:pPr indent="0" marL="0">
              <a:lnSpc>
                <a:spcPct val="115000"/>
              </a:lnSpc>
              <a:buNone/>
            </a:pPr>
            <a:r>
              <a:rPr lang="en-US" sz="1150" b="1" dirty="0">
                <a:solidFill>
                  <a:srgbClr val="FFFFFF"/>
                </a:solidFill>
                <a:latin typeface="Calibri" pitchFamily="34" charset="0"/>
                <a:ea typeface="Calibri" pitchFamily="34" charset="-122"/>
                <a:cs typeface="Calibri" pitchFamily="34" charset="-120"/>
              </a:rPr>
              <a:t xml:space="preserve">§831(b) </a:t>
            </a:r>
            <a:pPr indent="0" marL="0">
              <a:lnSpc>
                <a:spcPct val="115000"/>
              </a:lnSpc>
              <a:buNone/>
            </a:pPr>
            <a:r>
              <a:rPr lang="en-US" sz="1150" dirty="0">
                <a:solidFill>
                  <a:srgbClr val="D7DCE3"/>
                </a:solidFill>
                <a:latin typeface="Calibri" pitchFamily="34" charset="0"/>
                <a:ea typeface="Calibri" pitchFamily="34" charset="-122"/>
                <a:cs typeface="Calibri" pitchFamily="34" charset="-120"/>
              </a:rPr>
              <a:t>electing captives with ≤$2.85M annual premium (2025) are taxed only on investment income.</a:t>
            </a:r>
            <a:endParaRPr lang="en-US" sz="1150" dirty="0"/>
          </a:p>
        </p:txBody>
      </p:sp>
      <p:sp>
        <p:nvSpPr>
          <p:cNvPr id="19" name="Text 17"/>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EisnerAmper</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Oxford Risk</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DealerRE</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4EF"/>
        </a:solidFill>
      </p:bgPr>
    </p:bg>
    <p:spTree>
      <p:nvGrpSpPr>
        <p:cNvPr id="1" name=""/>
        <p:cNvGrpSpPr/>
        <p:nvPr/>
      </p:nvGrpSpPr>
      <p:grpSpPr>
        <a:xfrm>
          <a:off x="0" y="0"/>
          <a:ext cx="0" cy="0"/>
          <a:chOff x="0" y="0"/>
          <a:chExt cx="0" cy="0"/>
        </a:xfrm>
      </p:grpSpPr>
      <p:sp>
        <p:nvSpPr>
          <p:cNvPr id="2" name="Text 0"/>
          <p:cNvSpPr/>
          <p:nvPr/>
        </p:nvSpPr>
        <p:spPr>
          <a:xfrm>
            <a:off x="457200" y="411480"/>
            <a:ext cx="11274552" cy="274320"/>
          </a:xfrm>
          <a:prstGeom prst="rect">
            <a:avLst/>
          </a:prstGeom>
          <a:noFill/>
          <a:ln/>
        </p:spPr>
        <p:txBody>
          <a:bodyPr wrap="square" rtlCol="0" anchor="ctr"/>
          <a:lstStyle/>
          <a:p>
            <a:pPr indent="0" marL="0">
              <a:buNone/>
            </a:pPr>
            <a:r>
              <a:rPr lang="en-US" sz="1200" b="1" spc="200" kern="0" dirty="0">
                <a:solidFill>
                  <a:srgbClr val="C8862E"/>
                </a:solidFill>
                <a:latin typeface="Trebuchet MS" pitchFamily="34" charset="0"/>
                <a:ea typeface="Trebuchet MS" pitchFamily="34" charset="-122"/>
                <a:cs typeface="Trebuchet MS" pitchFamily="34" charset="-120"/>
              </a:rPr>
              <a:t>PATH FORWARD</a:t>
            </a:r>
            <a:endParaRPr lang="en-US" sz="1200" dirty="0"/>
          </a:p>
        </p:txBody>
      </p:sp>
      <p:sp>
        <p:nvSpPr>
          <p:cNvPr id="3" name="Text 1"/>
          <p:cNvSpPr/>
          <p:nvPr/>
        </p:nvSpPr>
        <p:spPr>
          <a:xfrm>
            <a:off x="457200" y="713232"/>
            <a:ext cx="11274552" cy="548640"/>
          </a:xfrm>
          <a:prstGeom prst="rect">
            <a:avLst/>
          </a:prstGeom>
          <a:noFill/>
          <a:ln/>
        </p:spPr>
        <p:txBody>
          <a:bodyPr wrap="square" rtlCol="0" anchor="t"/>
          <a:lstStyle/>
          <a:p>
            <a:pPr indent="0" marL="0">
              <a:buNone/>
            </a:pPr>
            <a:r>
              <a:rPr lang="en-US" sz="3000" b="1" dirty="0">
                <a:solidFill>
                  <a:srgbClr val="16293F"/>
                </a:solidFill>
                <a:latin typeface="Trebuchet MS" pitchFamily="34" charset="0"/>
                <a:ea typeface="Trebuchet MS" pitchFamily="34" charset="-122"/>
                <a:cs typeface="Trebuchet MS" pitchFamily="34" charset="-120"/>
              </a:rPr>
              <a:t>Implementation roadmap and key considerations</a:t>
            </a:r>
            <a:endParaRPr lang="en-US" sz="3000" dirty="0"/>
          </a:p>
        </p:txBody>
      </p:sp>
      <p:sp>
        <p:nvSpPr>
          <p:cNvPr id="4" name="Shape 2"/>
          <p:cNvSpPr/>
          <p:nvPr/>
        </p:nvSpPr>
        <p:spPr>
          <a:xfrm>
            <a:off x="457200" y="1737360"/>
            <a:ext cx="2651760" cy="3108960"/>
          </a:xfrm>
          <a:prstGeom prst="rect">
            <a:avLst/>
          </a:prstGeom>
          <a:solidFill>
            <a:srgbClr val="FFFFFF"/>
          </a:solidFill>
          <a:ln w="12700">
            <a:solidFill>
              <a:srgbClr val="D9D5CC"/>
            </a:solidFill>
            <a:prstDash val="solid"/>
          </a:ln>
          <a:effectLst>
            <a:outerShdw sx="100000" sy="100000" kx="0" ky="0" algn="bl" rotWithShape="0" blurRad="1.341527633136022e+54" dist="4.471758777120074e+53" dir="1.1754624614400003e+64">
              <a:srgbClr val="1F3A5F">
                <a:alpha val="6.000000000000001e+63"/>
              </a:srgbClr>
            </a:outerShdw>
          </a:effectLst>
        </p:spPr>
      </p:sp>
      <p:sp>
        <p:nvSpPr>
          <p:cNvPr id="5" name="Shape 3"/>
          <p:cNvSpPr/>
          <p:nvPr/>
        </p:nvSpPr>
        <p:spPr>
          <a:xfrm>
            <a:off x="685800" y="1965960"/>
            <a:ext cx="502920" cy="502920"/>
          </a:xfrm>
          <a:prstGeom prst="ellipse">
            <a:avLst/>
          </a:prstGeom>
          <a:solidFill>
            <a:srgbClr val="C8862E"/>
          </a:solidFill>
          <a:ln/>
        </p:spPr>
      </p:sp>
      <p:sp>
        <p:nvSpPr>
          <p:cNvPr id="6" name="Text 4"/>
          <p:cNvSpPr/>
          <p:nvPr/>
        </p:nvSpPr>
        <p:spPr>
          <a:xfrm>
            <a:off x="685800" y="1965960"/>
            <a:ext cx="502920" cy="502920"/>
          </a:xfrm>
          <a:prstGeom prst="rect">
            <a:avLst/>
          </a:prstGeom>
          <a:noFill/>
          <a:ln/>
        </p:spPr>
        <p:txBody>
          <a:bodyPr wrap="square"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1</a:t>
            </a:r>
            <a:endParaRPr lang="en-US" sz="1600" dirty="0"/>
          </a:p>
        </p:txBody>
      </p:sp>
      <p:sp>
        <p:nvSpPr>
          <p:cNvPr id="7" name="Text 5"/>
          <p:cNvSpPr/>
          <p:nvPr/>
        </p:nvSpPr>
        <p:spPr>
          <a:xfrm>
            <a:off x="685800" y="2606040"/>
            <a:ext cx="219456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Feasibility &amp; actuarial study</a:t>
            </a:r>
            <a:endParaRPr lang="en-US" sz="1400" dirty="0"/>
          </a:p>
        </p:txBody>
      </p:sp>
      <p:sp>
        <p:nvSpPr>
          <p:cNvPr id="8" name="Text 6"/>
          <p:cNvSpPr/>
          <p:nvPr/>
        </p:nvSpPr>
        <p:spPr>
          <a:xfrm>
            <a:off x="685800" y="3246120"/>
            <a:ext cx="2194560" cy="1463040"/>
          </a:xfrm>
          <a:prstGeom prst="rect">
            <a:avLst/>
          </a:prstGeom>
          <a:noFill/>
          <a:ln/>
        </p:spPr>
        <p:txBody>
          <a:bodyPr wrap="square" rtlCol="0" anchor="t"/>
          <a:lstStyle/>
          <a:p>
            <a:pPr indent="0" marL="0">
              <a:lnSpc>
                <a:spcPct val="120000"/>
              </a:lnSpc>
              <a:buNone/>
            </a:pPr>
            <a:r>
              <a:rPr lang="en-US" sz="1150" dirty="0">
                <a:solidFill>
                  <a:srgbClr val="1C1C1C"/>
                </a:solidFill>
                <a:latin typeface="Calibri" pitchFamily="34" charset="0"/>
                <a:ea typeface="Calibri" pitchFamily="34" charset="-122"/>
                <a:cs typeface="Calibri" pitchFamily="34" charset="-120"/>
              </a:rPr>
              <a:t>Model loss history, expected losses, and capital need; size the captive against the firm’s risk profile.</a:t>
            </a:r>
            <a:endParaRPr lang="en-US" sz="1150" dirty="0"/>
          </a:p>
        </p:txBody>
      </p:sp>
      <p:sp>
        <p:nvSpPr>
          <p:cNvPr id="9" name="Shape 7"/>
          <p:cNvSpPr/>
          <p:nvPr/>
        </p:nvSpPr>
        <p:spPr>
          <a:xfrm>
            <a:off x="3319272" y="1737360"/>
            <a:ext cx="2651760" cy="3108960"/>
          </a:xfrm>
          <a:prstGeom prst="rect">
            <a:avLst/>
          </a:prstGeom>
          <a:solidFill>
            <a:srgbClr val="FFFFFF"/>
          </a:solidFill>
          <a:ln w="12700">
            <a:solidFill>
              <a:srgbClr val="D9D5CC"/>
            </a:solidFill>
            <a:prstDash val="solid"/>
          </a:ln>
          <a:effectLst>
            <a:outerShdw sx="100000" sy="100000" kx="0" ky="0" algn="bl" rotWithShape="0" blurRad="1.7037400940827478e+58" dist="5.679133646942494e+57" dir="7.052774768640002e+68">
              <a:srgbClr val="1F3A5F">
                <a:alpha val="6e+68"/>
              </a:srgbClr>
            </a:outerShdw>
          </a:effectLst>
        </p:spPr>
      </p:sp>
      <p:sp>
        <p:nvSpPr>
          <p:cNvPr id="10" name="Shape 8"/>
          <p:cNvSpPr/>
          <p:nvPr/>
        </p:nvSpPr>
        <p:spPr>
          <a:xfrm>
            <a:off x="3547872" y="1965960"/>
            <a:ext cx="502920" cy="502920"/>
          </a:xfrm>
          <a:prstGeom prst="ellipse">
            <a:avLst/>
          </a:prstGeom>
          <a:solidFill>
            <a:srgbClr val="C8862E"/>
          </a:solidFill>
          <a:ln/>
        </p:spPr>
      </p:sp>
      <p:sp>
        <p:nvSpPr>
          <p:cNvPr id="11" name="Text 9"/>
          <p:cNvSpPr/>
          <p:nvPr/>
        </p:nvSpPr>
        <p:spPr>
          <a:xfrm>
            <a:off x="3547872" y="1965960"/>
            <a:ext cx="502920" cy="502920"/>
          </a:xfrm>
          <a:prstGeom prst="rect">
            <a:avLst/>
          </a:prstGeom>
          <a:noFill/>
          <a:ln/>
        </p:spPr>
        <p:txBody>
          <a:bodyPr wrap="square"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2</a:t>
            </a:r>
            <a:endParaRPr lang="en-US" sz="1600" dirty="0"/>
          </a:p>
        </p:txBody>
      </p:sp>
      <p:sp>
        <p:nvSpPr>
          <p:cNvPr id="12" name="Text 10"/>
          <p:cNvSpPr/>
          <p:nvPr/>
        </p:nvSpPr>
        <p:spPr>
          <a:xfrm>
            <a:off x="3547872" y="2606040"/>
            <a:ext cx="219456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Select domicile &amp; structure</a:t>
            </a:r>
            <a:endParaRPr lang="en-US" sz="1400" dirty="0"/>
          </a:p>
        </p:txBody>
      </p:sp>
      <p:sp>
        <p:nvSpPr>
          <p:cNvPr id="13" name="Text 11"/>
          <p:cNvSpPr/>
          <p:nvPr/>
        </p:nvSpPr>
        <p:spPr>
          <a:xfrm>
            <a:off x="3547872" y="3246120"/>
            <a:ext cx="2194560" cy="1463040"/>
          </a:xfrm>
          <a:prstGeom prst="rect">
            <a:avLst/>
          </a:prstGeom>
          <a:noFill/>
          <a:ln/>
        </p:spPr>
        <p:txBody>
          <a:bodyPr wrap="square" rtlCol="0" anchor="t"/>
          <a:lstStyle/>
          <a:p>
            <a:pPr indent="0" marL="0">
              <a:lnSpc>
                <a:spcPct val="120000"/>
              </a:lnSpc>
              <a:buNone/>
            </a:pPr>
            <a:r>
              <a:rPr lang="en-US" sz="1150" dirty="0">
                <a:solidFill>
                  <a:srgbClr val="1C1C1C"/>
                </a:solidFill>
                <a:latin typeface="Calibri" pitchFamily="34" charset="0"/>
                <a:ea typeface="Calibri" pitchFamily="34" charset="-122"/>
                <a:cs typeface="Calibri" pitchFamily="34" charset="-120"/>
              </a:rPr>
              <a:t>Choose jurisdiction (VT, DE, UT, HI) and pure vs. group structure with counsel and a captive manager.</a:t>
            </a:r>
            <a:endParaRPr lang="en-US" sz="1150" dirty="0"/>
          </a:p>
        </p:txBody>
      </p:sp>
      <p:sp>
        <p:nvSpPr>
          <p:cNvPr id="14" name="Shape 12"/>
          <p:cNvSpPr/>
          <p:nvPr/>
        </p:nvSpPr>
        <p:spPr>
          <a:xfrm>
            <a:off x="6181344" y="1737360"/>
            <a:ext cx="2651760" cy="3108960"/>
          </a:xfrm>
          <a:prstGeom prst="rect">
            <a:avLst/>
          </a:prstGeom>
          <a:solidFill>
            <a:srgbClr val="FFFFFF"/>
          </a:solidFill>
          <a:ln w="12700">
            <a:solidFill>
              <a:srgbClr val="D9D5CC"/>
            </a:solidFill>
            <a:prstDash val="solid"/>
          </a:ln>
          <a:effectLst>
            <a:outerShdw sx="100000" sy="100000" kx="0" ky="0" algn="bl" rotWithShape="0" blurRad="2.16374991948509e+62" dist="7.212499731616968e+61" dir="4.2316648611840007e+73">
              <a:srgbClr val="1F3A5F">
                <a:alpha val="6e+73"/>
              </a:srgbClr>
            </a:outerShdw>
          </a:effectLst>
        </p:spPr>
      </p:sp>
      <p:sp>
        <p:nvSpPr>
          <p:cNvPr id="15" name="Shape 13"/>
          <p:cNvSpPr/>
          <p:nvPr/>
        </p:nvSpPr>
        <p:spPr>
          <a:xfrm>
            <a:off x="6409944" y="1965960"/>
            <a:ext cx="502920" cy="502920"/>
          </a:xfrm>
          <a:prstGeom prst="ellipse">
            <a:avLst/>
          </a:prstGeom>
          <a:solidFill>
            <a:srgbClr val="C8862E"/>
          </a:solidFill>
          <a:ln/>
        </p:spPr>
      </p:sp>
      <p:sp>
        <p:nvSpPr>
          <p:cNvPr id="16" name="Text 14"/>
          <p:cNvSpPr/>
          <p:nvPr/>
        </p:nvSpPr>
        <p:spPr>
          <a:xfrm>
            <a:off x="6409944" y="1965960"/>
            <a:ext cx="502920" cy="502920"/>
          </a:xfrm>
          <a:prstGeom prst="rect">
            <a:avLst/>
          </a:prstGeom>
          <a:noFill/>
          <a:ln/>
        </p:spPr>
        <p:txBody>
          <a:bodyPr wrap="square"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3</a:t>
            </a:r>
            <a:endParaRPr lang="en-US" sz="1600" dirty="0"/>
          </a:p>
        </p:txBody>
      </p:sp>
      <p:sp>
        <p:nvSpPr>
          <p:cNvPr id="17" name="Text 15"/>
          <p:cNvSpPr/>
          <p:nvPr/>
        </p:nvSpPr>
        <p:spPr>
          <a:xfrm>
            <a:off x="6409944" y="2606040"/>
            <a:ext cx="219456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Capitalize &amp; license</a:t>
            </a:r>
            <a:endParaRPr lang="en-US" sz="1400" dirty="0"/>
          </a:p>
        </p:txBody>
      </p:sp>
      <p:sp>
        <p:nvSpPr>
          <p:cNvPr id="18" name="Text 16"/>
          <p:cNvSpPr/>
          <p:nvPr/>
        </p:nvSpPr>
        <p:spPr>
          <a:xfrm>
            <a:off x="6409944" y="3246120"/>
            <a:ext cx="2194560" cy="1463040"/>
          </a:xfrm>
          <a:prstGeom prst="rect">
            <a:avLst/>
          </a:prstGeom>
          <a:noFill/>
          <a:ln/>
        </p:spPr>
        <p:txBody>
          <a:bodyPr wrap="square" rtlCol="0" anchor="t"/>
          <a:lstStyle/>
          <a:p>
            <a:pPr indent="0" marL="0">
              <a:lnSpc>
                <a:spcPct val="120000"/>
              </a:lnSpc>
              <a:buNone/>
            </a:pPr>
            <a:r>
              <a:rPr lang="en-US" sz="1150" dirty="0">
                <a:solidFill>
                  <a:srgbClr val="1C1C1C"/>
                </a:solidFill>
                <a:latin typeface="Calibri" pitchFamily="34" charset="0"/>
                <a:ea typeface="Calibri" pitchFamily="34" charset="-122"/>
                <a:cs typeface="Calibri" pitchFamily="34" charset="-120"/>
              </a:rPr>
              <a:t>Fund capital and surplus, fronting/reinsurance arrangements, and obtain the domicile license.</a:t>
            </a:r>
            <a:endParaRPr lang="en-US" sz="1150" dirty="0"/>
          </a:p>
        </p:txBody>
      </p:sp>
      <p:sp>
        <p:nvSpPr>
          <p:cNvPr id="19" name="Shape 17"/>
          <p:cNvSpPr/>
          <p:nvPr/>
        </p:nvSpPr>
        <p:spPr>
          <a:xfrm>
            <a:off x="9043416" y="1737360"/>
            <a:ext cx="2651760" cy="3108960"/>
          </a:xfrm>
          <a:prstGeom prst="rect">
            <a:avLst/>
          </a:prstGeom>
          <a:solidFill>
            <a:srgbClr val="FFFFFF"/>
          </a:solidFill>
          <a:ln w="12700">
            <a:solidFill>
              <a:srgbClr val="D9D5CC"/>
            </a:solidFill>
            <a:prstDash val="solid"/>
          </a:ln>
          <a:effectLst>
            <a:outerShdw sx="100000" sy="100000" kx="0" ky="0" algn="bl" rotWithShape="0" blurRad="2.747962397746064e+66" dist="9.15987465915355e+65" dir="2.5389989167104004e+78">
              <a:srgbClr val="1F3A5F">
                <a:alpha val="6.0000000000000005e+78"/>
              </a:srgbClr>
            </a:outerShdw>
          </a:effectLst>
        </p:spPr>
      </p:sp>
      <p:sp>
        <p:nvSpPr>
          <p:cNvPr id="20" name="Shape 18"/>
          <p:cNvSpPr/>
          <p:nvPr/>
        </p:nvSpPr>
        <p:spPr>
          <a:xfrm>
            <a:off x="9272016" y="1965960"/>
            <a:ext cx="502920" cy="502920"/>
          </a:xfrm>
          <a:prstGeom prst="ellipse">
            <a:avLst/>
          </a:prstGeom>
          <a:solidFill>
            <a:srgbClr val="C8862E"/>
          </a:solidFill>
          <a:ln/>
        </p:spPr>
      </p:sp>
      <p:sp>
        <p:nvSpPr>
          <p:cNvPr id="21" name="Text 19"/>
          <p:cNvSpPr/>
          <p:nvPr/>
        </p:nvSpPr>
        <p:spPr>
          <a:xfrm>
            <a:off x="9272016" y="1965960"/>
            <a:ext cx="502920" cy="502920"/>
          </a:xfrm>
          <a:prstGeom prst="rect">
            <a:avLst/>
          </a:prstGeom>
          <a:noFill/>
          <a:ln/>
        </p:spPr>
        <p:txBody>
          <a:bodyPr wrap="square"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4</a:t>
            </a:r>
            <a:endParaRPr lang="en-US" sz="1600" dirty="0"/>
          </a:p>
        </p:txBody>
      </p:sp>
      <p:sp>
        <p:nvSpPr>
          <p:cNvPr id="22" name="Text 20"/>
          <p:cNvSpPr/>
          <p:nvPr/>
        </p:nvSpPr>
        <p:spPr>
          <a:xfrm>
            <a:off x="9272016" y="2606040"/>
            <a:ext cx="2194560" cy="640080"/>
          </a:xfrm>
          <a:prstGeom prst="rect">
            <a:avLst/>
          </a:prstGeom>
          <a:noFill/>
          <a:ln/>
        </p:spPr>
        <p:txBody>
          <a:bodyPr wrap="square" rtlCol="0" anchor="t"/>
          <a:lstStyle/>
          <a:p>
            <a:pPr indent="0" marL="0">
              <a:lnSpc>
                <a:spcPct val="110000"/>
              </a:lnSpc>
              <a:buNone/>
            </a:pPr>
            <a:r>
              <a:rPr lang="en-US" sz="1400" b="1" dirty="0">
                <a:solidFill>
                  <a:srgbClr val="16293F"/>
                </a:solidFill>
                <a:latin typeface="Trebuchet MS" pitchFamily="34" charset="0"/>
                <a:ea typeface="Trebuchet MS" pitchFamily="34" charset="-122"/>
                <a:cs typeface="Trebuchet MS" pitchFamily="34" charset="-120"/>
              </a:rPr>
              <a:t>Launch &amp; integrate loss control</a:t>
            </a:r>
            <a:endParaRPr lang="en-US" sz="1400" dirty="0"/>
          </a:p>
        </p:txBody>
      </p:sp>
      <p:sp>
        <p:nvSpPr>
          <p:cNvPr id="23" name="Text 21"/>
          <p:cNvSpPr/>
          <p:nvPr/>
        </p:nvSpPr>
        <p:spPr>
          <a:xfrm>
            <a:off x="9272016" y="3246120"/>
            <a:ext cx="2194560" cy="1463040"/>
          </a:xfrm>
          <a:prstGeom prst="rect">
            <a:avLst/>
          </a:prstGeom>
          <a:noFill/>
          <a:ln/>
        </p:spPr>
        <p:txBody>
          <a:bodyPr wrap="square" rtlCol="0" anchor="t"/>
          <a:lstStyle/>
          <a:p>
            <a:pPr indent="0" marL="0">
              <a:lnSpc>
                <a:spcPct val="120000"/>
              </a:lnSpc>
              <a:buNone/>
            </a:pPr>
            <a:r>
              <a:rPr lang="en-US" sz="1150" dirty="0">
                <a:solidFill>
                  <a:srgbClr val="1C1C1C"/>
                </a:solidFill>
                <a:latin typeface="Calibri" pitchFamily="34" charset="0"/>
                <a:ea typeface="Calibri" pitchFamily="34" charset="-122"/>
                <a:cs typeface="Calibri" pitchFamily="34" charset="-120"/>
              </a:rPr>
              <a:t>Migrate coverages, wire safety/loss-control investment into the program, and build the data feedback loop.</a:t>
            </a:r>
            <a:endParaRPr lang="en-US" sz="1150" dirty="0"/>
          </a:p>
        </p:txBody>
      </p:sp>
      <p:sp>
        <p:nvSpPr>
          <p:cNvPr id="24" name="Text 22"/>
          <p:cNvSpPr/>
          <p:nvPr/>
        </p:nvSpPr>
        <p:spPr>
          <a:xfrm>
            <a:off x="457200" y="5029200"/>
            <a:ext cx="11274552" cy="914400"/>
          </a:xfrm>
          <a:prstGeom prst="rect">
            <a:avLst/>
          </a:prstGeom>
          <a:noFill/>
          <a:ln/>
        </p:spPr>
        <p:txBody>
          <a:bodyPr wrap="square" rtlCol="0" anchor="t"/>
          <a:lstStyle/>
          <a:p>
            <a:pPr indent="0" marL="0">
              <a:lnSpc>
                <a:spcPct val="120000"/>
              </a:lnSpc>
              <a:buNone/>
            </a:pPr>
            <a:r>
              <a:rPr lang="en-US" sz="1250" dirty="0">
                <a:solidFill>
                  <a:srgbClr val="16293F"/>
                </a:solidFill>
                <a:latin typeface="Calibri" pitchFamily="34" charset="0"/>
                <a:ea typeface="Calibri" pitchFamily="34" charset="-122"/>
                <a:cs typeface="Calibri" pitchFamily="34" charset="-120"/>
              </a:rPr>
              <a:t>Considerations: regulatory compliance and ongoing reporting; capital that is tied up and at risk; the need for genuine risk shifting and distribution to withstand IRS scrutiny; and a multi-year commitment before the safety flywheel compounds.</a:t>
            </a:r>
            <a:endParaRPr lang="en-US" sz="1250" dirty="0"/>
          </a:p>
        </p:txBody>
      </p:sp>
      <p:sp>
        <p:nvSpPr>
          <p:cNvPr id="25" name="Text 23"/>
          <p:cNvSpPr/>
          <p:nvPr/>
        </p:nvSpPr>
        <p:spPr>
          <a:xfrm>
            <a:off x="457200" y="6446520"/>
            <a:ext cx="11274552" cy="274320"/>
          </a:xfrm>
          <a:prstGeom prst="rect">
            <a:avLst/>
          </a:prstGeom>
          <a:noFill/>
          <a:ln/>
        </p:spPr>
        <p:txBody>
          <a:bodyPr wrap="square" rtlCol="0" anchor="ctr"/>
          <a:lstStyle/>
          <a:p>
            <a:pPr algn="l" indent="0" marL="0">
              <a:buNone/>
            </a:pPr>
            <a:r>
              <a:rPr lang="en-US" sz="800" dirty="0">
                <a:solidFill>
                  <a:srgbClr val="9A9A93"/>
                </a:solidFill>
                <a:latin typeface="Calibri" pitchFamily="34" charset="0"/>
                <a:ea typeface="Calibri" pitchFamily="34" charset="-122"/>
                <a:cs typeface="Calibri" pitchFamily="34" charset="-120"/>
              </a:rPr>
              <a:t xml:space="preserve">Source: </a:t>
            </a:r>
            <a:pPr algn="l" indent="0" marL="0">
              <a:buNone/>
            </a:pPr>
            <a:r>
              <a:rPr lang="en-US" sz="800" u="sng" dirty="0">
                <a:solidFill>
                  <a:srgbClr val="6E6E6E"/>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EisnerAmper</a:t>
            </a:r>
            <a:pPr algn="l" indent="0" marL="0">
              <a:buNone/>
            </a:pPr>
            <a:r>
              <a:rPr lang="en-US" sz="800" dirty="0">
                <a:solidFill>
                  <a:srgbClr val="9A9A93"/>
                </a:solidFill>
                <a:latin typeface="Calibri" pitchFamily="34" charset="0"/>
                <a:ea typeface="Calibri" pitchFamily="34" charset="-122"/>
                <a:cs typeface="Calibri" pitchFamily="34" charset="-120"/>
              </a:rPr>
              <a:t xml:space="preserve">, </a:t>
            </a:r>
            <a:pPr algn="l" indent="0" marL="0">
              <a:buNone/>
            </a:pPr>
            <a:r>
              <a:rPr lang="en-US" sz="800" u="sng" dirty="0">
                <a:solidFill>
                  <a:srgbClr val="6E6E6E"/>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Aon</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2026-09-03T17:58:44Z</dcterms:created>
  <dcterms:modified xsi:type="dcterms:W3CDTF">2026-09-03T17:58:44Z</dcterms:modified>
</cp:coreProperties>
</file>