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aptive.com/captives-101/what-is-captive-insurance" TargetMode="External"/><Relationship Id="rId2" Type="http://schemas.openxmlformats.org/officeDocument/2006/relationships/hyperlink" Target="https://content.naic.org/insurance-topics/captive-insurance-companies" TargetMode="External"/><Relationship Id="rId3" Type="http://schemas.openxmlformats.org/officeDocument/2006/relationships/hyperlink" Target="https://www.milliman.com/en/insight/captivating-savings-are-captives-more-profitable-than-other-forms-of-insurance" TargetMode="Externa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apvartis.com/blog/captives-and-the-total-cost-of-risk-a-strategic-lever-for-risk-efficiency" TargetMode="External"/><Relationship Id="rId2" Type="http://schemas.openxmlformats.org/officeDocument/2006/relationships/hyperlink" Target="https://www.milliman.com/en/insight/captivating-savings-are-captives-more-profitable-than-other-forms-of-insurance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isneramper.com/insights/tax/831b-small-captive-insurance-target-0414/" TargetMode="External"/><Relationship Id="rId2" Type="http://schemas.openxmlformats.org/officeDocument/2006/relationships/hyperlink" Target="https://www.oxfordrmg.com/taxation-legal/revenue-rulings/" TargetMode="External"/><Relationship Id="rId3" Type="http://schemas.openxmlformats.org/officeDocument/2006/relationships/hyperlink" Target="https://dealerre.com/feeds/blog/831b-captive-tax-benefits" TargetMode="Externa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8862E"/>
          </a:solidFill>
          <a:ln w="12700">
            <a:solidFill>
              <a:srgbClr val="C886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17373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EXECUTIVE SUMMARY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1945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Captive Insurance: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01752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E9C98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Financing Risk and Safety From Within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4114800"/>
            <a:ext cx="98755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condensed briefing for manufacturing leadership —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retain underwriting profit, stabilize capacity, and fund loss-control investment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your own insurance program.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62179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A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&amp; Finance Briefing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1127455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Turn insurance from an expense into a strategic asset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00200"/>
            <a:ext cx="11274552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76200" dist="25400" dir="5400000">
              <a:srgbClr val="1F3A5F">
                <a:alpha val="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783080"/>
            <a:ext cx="106070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captive is a licensed insurance company wholly owned and controlled by its insureds. The firm underwrites its own exposures, collects its own premiums, and pays its own claims — internalizing the insurance function and converting frictional commercial-market cost into retained capital.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3429000"/>
            <a:ext cx="35204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967740000" dist="322580000" dir="324000000000">
              <a:srgbClr val="1F3A5F">
                <a:alpha val="6000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361188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Pure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31520" y="416052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Single-parent captive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461772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parent owns it; insures parent and affiliates. Maximum control, full profit retention.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3429000"/>
            <a:ext cx="35204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12290298000000" dist="4096766000000" dir="19440000000000000">
              <a:srgbClr val="1F3A5F">
                <a:alpha val="600000000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72000" y="361188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Group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572000" y="416052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Multi-parent captive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0" y="461772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Unrelated firms co-own; built-in risk distribution and shared cost for mid-market.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3429000"/>
            <a:ext cx="35204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156086784600000000" dist="52028928200000000" dir="1.1664e+21">
              <a:srgbClr val="1F3A5F">
                <a:alpha val="600000000000000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12480" y="361188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Safety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412480" y="416052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core lever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412480" y="461772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Loss-control spend lowers captive claims — the savings stay inside the firm and compound.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Source: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captive.com</a:t>
            </a:r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,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NAIC</a:t>
            </a:r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,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Milliman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STRATEGIC BENEFITS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1127455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a captive beats the commercial market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26517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1.98230216442e+21" dist="660767388140000000000" dir="6.9984e+25">
              <a:srgbClr val="1F3A5F">
                <a:alpha val="6e+23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7830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Lower TCOR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2148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carrier profit loads, commissions, and taxes; fund losses at actuarial cost.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319272" y="1645920"/>
            <a:ext cx="26517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2.5175237488134e+25" dist="8.391745829378e+24" dir="4.19904e+30">
              <a:srgbClr val="1F3A5F">
                <a:alpha val="6e+28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502152" y="17830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Stable capacity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502152" y="2148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Insulate from hard-market rate spikes; access reinsurance directly.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81344" y="1645920"/>
            <a:ext cx="26517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3.197255160993018e+29" dist="1.0657517203310059e+29" dir="2.519424e+35">
              <a:srgbClr val="1F3A5F">
                <a:alpha val="6e+33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364224" y="17830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Profit retention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364224" y="2148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underwriting profit and investment income inside the firm.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043416" y="1645920"/>
            <a:ext cx="26517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4.0605140544611325e+33" dist="1.3535046848203775e+33" dir="1.5116544e+40">
              <a:srgbClr val="1F3A5F">
                <a:alpha val="5.9999999999999995e+38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226296" y="17830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A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Safety rewards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226296" y="2148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the financial return on a safer plant.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3246120"/>
            <a:ext cx="2743200" cy="502920"/>
          </a:xfrm>
          <a:prstGeom prst="rect">
            <a:avLst/>
          </a:prstGeom>
          <a:solidFill>
            <a:srgbClr val="1F3A5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" y="324612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Dimension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200400" y="3246120"/>
            <a:ext cx="4261104" cy="502920"/>
          </a:xfrm>
          <a:prstGeom prst="rect">
            <a:avLst/>
          </a:prstGeom>
          <a:solidFill>
            <a:srgbClr val="1F3A5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37560" y="3246120"/>
            <a:ext cx="3986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Commercial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461504" y="3246120"/>
            <a:ext cx="4270248" cy="502920"/>
          </a:xfrm>
          <a:prstGeom prst="rect">
            <a:avLst/>
          </a:prstGeom>
          <a:solidFill>
            <a:srgbClr val="1F3A5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598664" y="3246120"/>
            <a:ext cx="3995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Captive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3749040"/>
            <a:ext cx="2743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94360" y="37490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keeps profit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200400" y="3749040"/>
            <a:ext cx="4261104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37560" y="3749040"/>
            <a:ext cx="3986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7461504" y="3749040"/>
            <a:ext cx="4270248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598664" y="3749040"/>
            <a:ext cx="3995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57200" y="4251960"/>
            <a:ext cx="2743200" cy="502920"/>
          </a:xfrm>
          <a:prstGeom prst="rect">
            <a:avLst/>
          </a:prstGeom>
          <a:solidFill>
            <a:srgbClr val="EFECE5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4360" y="42519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pricing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3200400" y="4251960"/>
            <a:ext cx="4261104" cy="502920"/>
          </a:xfrm>
          <a:prstGeom prst="rect">
            <a:avLst/>
          </a:prstGeom>
          <a:solidFill>
            <a:srgbClr val="EFECE5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37560" y="4251960"/>
            <a:ext cx="3986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Loaded margin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7461504" y="4251960"/>
            <a:ext cx="4270248" cy="502920"/>
          </a:xfrm>
          <a:prstGeom prst="rect">
            <a:avLst/>
          </a:prstGeom>
          <a:solidFill>
            <a:srgbClr val="EFECE5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598664" y="4251960"/>
            <a:ext cx="3995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Actuarial cost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457200" y="4754880"/>
            <a:ext cx="2743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94360" y="47548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incentive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3200400" y="4754880"/>
            <a:ext cx="4261104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37560" y="4754880"/>
            <a:ext cx="3986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Unrecovered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7461504" y="4754880"/>
            <a:ext cx="4270248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598664" y="4754880"/>
            <a:ext cx="3995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Rewarded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457200" y="5257800"/>
            <a:ext cx="2743200" cy="502920"/>
          </a:xfrm>
          <a:prstGeom prst="rect">
            <a:avLst/>
          </a:prstGeom>
          <a:solidFill>
            <a:srgbClr val="EFECE5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94360" y="52578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Hard-market capacity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3200400" y="5257800"/>
            <a:ext cx="4261104" cy="502920"/>
          </a:xfrm>
          <a:prstGeom prst="rect">
            <a:avLst/>
          </a:prstGeom>
          <a:solidFill>
            <a:srgbClr val="EFECE5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337560" y="5257800"/>
            <a:ext cx="3986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Volatile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7461504" y="5257800"/>
            <a:ext cx="4270248" cy="502920"/>
          </a:xfrm>
          <a:prstGeom prst="rect">
            <a:avLst/>
          </a:prstGeom>
          <a:solidFill>
            <a:srgbClr val="EFECE5"/>
          </a:solidFill>
          <a:ln w="9525">
            <a:solidFill>
              <a:srgbClr val="D9D5C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598664" y="5257800"/>
            <a:ext cx="3995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457200" y="644652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Source: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Capvartis</a:t>
            </a:r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,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Milliman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COMPLIANCE &amp; PATH FORWARD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713232"/>
            <a:ext cx="1127455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Meet IRS tests, then launch in four steps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00200"/>
            <a:ext cx="11274552" cy="1188720"/>
          </a:xfrm>
          <a:prstGeom prst="rect">
            <a:avLst/>
          </a:prstGeom>
          <a:solidFill>
            <a:srgbClr val="1F3A5F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691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E9C98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IRS TESTS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1965960"/>
            <a:ext cx="107899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Risk shifting 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(transfer real risk for an actuarially supported premium) and </a:t>
            </a:r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risk distribution 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(pool enough independent exposures). Safe harbors: </a:t>
            </a:r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Rev. Rul. 2002-90 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(“Rule of 12” brother-sister subsidiaries), </a:t>
            </a:r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Rev. Rul. 2002-89 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D7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(≥50% unrelated risk). §831(b) captives (≤$2.85M premium) taxed only on investment income.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3154680"/>
            <a:ext cx="265176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5.156852849165638e+37" dist="1.7189509497218795e+37" dir="9.069926400000001e+44">
              <a:srgbClr val="1F3A5F">
                <a:alpha val="5.999999999999999e+43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3383280"/>
            <a:ext cx="502920" cy="502920"/>
          </a:xfrm>
          <a:prstGeom prst="ellipse">
            <a:avLst/>
          </a:prstGeom>
          <a:solidFill>
            <a:srgbClr val="C8862E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3383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5800" y="40233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Feasibility &amp; actuarial study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85800" y="46634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losses, capital need, and structure.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319272" y="3154680"/>
            <a:ext cx="265176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6.549203118440361e+41" dist="2.183067706146787e+41" dir="5.44195584e+49">
              <a:srgbClr val="1F3A5F">
                <a:alpha val="6e+48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547872" y="3383280"/>
            <a:ext cx="502920" cy="502920"/>
          </a:xfrm>
          <a:prstGeom prst="ellipse">
            <a:avLst/>
          </a:prstGeom>
          <a:solidFill>
            <a:srgbClr val="C8862E"/>
          </a:solidFill>
          <a:ln/>
        </p:spPr>
      </p:sp>
      <p:sp>
        <p:nvSpPr>
          <p:cNvPr id="14" name="Text 12"/>
          <p:cNvSpPr/>
          <p:nvPr/>
        </p:nvSpPr>
        <p:spPr>
          <a:xfrm>
            <a:off x="3547872" y="3383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547872" y="40233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Select domicile &amp; structure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547872" y="46634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jurisdiction and pure vs. group.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181344" y="3154680"/>
            <a:ext cx="265176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8.317487960419258e+45" dist="2.7724959868064195e+45" dir="3.2651735040000005e+54">
              <a:srgbClr val="1F3A5F">
                <a:alpha val="6e+53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409944" y="3383280"/>
            <a:ext cx="502920" cy="502920"/>
          </a:xfrm>
          <a:prstGeom prst="ellipse">
            <a:avLst/>
          </a:prstGeom>
          <a:solidFill>
            <a:srgbClr val="C8862E"/>
          </a:solidFill>
          <a:ln/>
        </p:spPr>
      </p:sp>
      <p:sp>
        <p:nvSpPr>
          <p:cNvPr id="19" name="Text 17"/>
          <p:cNvSpPr/>
          <p:nvPr/>
        </p:nvSpPr>
        <p:spPr>
          <a:xfrm>
            <a:off x="6409944" y="3383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09944" y="40233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Capitalize &amp; license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09944" y="46634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surplus, secure fronting/reinsurance.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9043416" y="3154680"/>
            <a:ext cx="265176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prstDash val="solid"/>
          </a:ln>
          <a:effectLst>
            <a:outerShdw sx="100000" sy="100000" kx="0" ky="0" algn="bl" rotWithShape="0" blurRad="1.0563209709732457e+50" dist="3.5210699032441527e+49" dir="1.9591041024000004e+59">
              <a:srgbClr val="1F3A5F">
                <a:alpha val="6e+58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272016" y="3383280"/>
            <a:ext cx="502920" cy="502920"/>
          </a:xfrm>
          <a:prstGeom prst="ellipse">
            <a:avLst/>
          </a:prstGeom>
          <a:solidFill>
            <a:srgbClr val="C8862E"/>
          </a:solidFill>
          <a:ln/>
        </p:spPr>
      </p:sp>
      <p:sp>
        <p:nvSpPr>
          <p:cNvPr id="24" name="Text 22"/>
          <p:cNvSpPr/>
          <p:nvPr/>
        </p:nvSpPr>
        <p:spPr>
          <a:xfrm>
            <a:off x="9272016" y="3383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272016" y="40233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6293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Launch &amp; wire in loss control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272016" y="466344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 coverages; build data feedback loop.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57200" y="644652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Source: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EisnerAmper</a:t>
            </a:r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,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Oxford Risk</a:t>
            </a:r>
            <a:pPr algn="l" indent="0" marL="0">
              <a:buNone/>
            </a:pPr>
            <a:r>
              <a:rPr lang="en-US" sz="800" dirty="0">
                <a:solidFill>
                  <a:srgbClr val="9A9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, </a:t>
            </a:r>
            <a:pPr algn="l" indent="0" marL="0">
              <a:buNone/>
            </a:pPr>
            <a:r>
              <a:rPr lang="en-US" sz="800" u="sng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DealerRE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2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8862E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7315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886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09728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captive turns insurance from an expense into a strategic asset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7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Reduce TCOR by removing carrier margins, commissions, and taxes.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081528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7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Stabilize capacity across the hard-market cycle with direct reinsurance access.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3831336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7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Retain underwriting profit and investment income inside the firm.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4581144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7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Finance safety and loss-control investment through your own program.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533095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7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▪  Satisfy IRS risk-shifting/distribution tests and the 12-affiliate safe harbor.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62179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A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&amp; Finance Briefing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2026-09-04T15:17:19Z</dcterms:created>
  <dcterms:modified xsi:type="dcterms:W3CDTF">2026-09-04T15:17:19Z</dcterms:modified>
</cp:coreProperties>
</file>